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353" r:id="rId4"/>
    <p:sldId id="261" r:id="rId5"/>
    <p:sldId id="262" r:id="rId6"/>
    <p:sldId id="263" r:id="rId7"/>
    <p:sldId id="264" r:id="rId8"/>
    <p:sldId id="265" r:id="rId9"/>
    <p:sldId id="266" r:id="rId10"/>
    <p:sldId id="281" r:id="rId11"/>
    <p:sldId id="267" r:id="rId12"/>
    <p:sldId id="282" r:id="rId13"/>
    <p:sldId id="283" r:id="rId14"/>
    <p:sldId id="268" r:id="rId15"/>
    <p:sldId id="284" r:id="rId16"/>
    <p:sldId id="285" r:id="rId17"/>
    <p:sldId id="286" r:id="rId18"/>
    <p:sldId id="269" r:id="rId19"/>
    <p:sldId id="287" r:id="rId20"/>
    <p:sldId id="288" r:id="rId21"/>
    <p:sldId id="289" r:id="rId22"/>
    <p:sldId id="270" r:id="rId23"/>
    <p:sldId id="290" r:id="rId24"/>
    <p:sldId id="291" r:id="rId25"/>
    <p:sldId id="292" r:id="rId26"/>
    <p:sldId id="271" r:id="rId27"/>
    <p:sldId id="293" r:id="rId28"/>
    <p:sldId id="294" r:id="rId29"/>
    <p:sldId id="295" r:id="rId30"/>
    <p:sldId id="272" r:id="rId31"/>
    <p:sldId id="296" r:id="rId32"/>
    <p:sldId id="273" r:id="rId33"/>
    <p:sldId id="297" r:id="rId34"/>
    <p:sldId id="274" r:id="rId35"/>
    <p:sldId id="298" r:id="rId36"/>
    <p:sldId id="299" r:id="rId37"/>
    <p:sldId id="300" r:id="rId38"/>
    <p:sldId id="275" r:id="rId39"/>
    <p:sldId id="301" r:id="rId40"/>
    <p:sldId id="302" r:id="rId41"/>
    <p:sldId id="303" r:id="rId42"/>
    <p:sldId id="276" r:id="rId43"/>
    <p:sldId id="304" r:id="rId44"/>
    <p:sldId id="305" r:id="rId45"/>
    <p:sldId id="306" r:id="rId46"/>
    <p:sldId id="277" r:id="rId47"/>
    <p:sldId id="307" r:id="rId48"/>
    <p:sldId id="308" r:id="rId49"/>
    <p:sldId id="278" r:id="rId50"/>
    <p:sldId id="309" r:id="rId51"/>
    <p:sldId id="310" r:id="rId52"/>
    <p:sldId id="311" r:id="rId53"/>
    <p:sldId id="279" r:id="rId54"/>
    <p:sldId id="312" r:id="rId55"/>
    <p:sldId id="313" r:id="rId56"/>
    <p:sldId id="314" r:id="rId57"/>
    <p:sldId id="280" r:id="rId58"/>
    <p:sldId id="317" r:id="rId59"/>
    <p:sldId id="315" r:id="rId60"/>
    <p:sldId id="316" r:id="rId61"/>
    <p:sldId id="260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258" r:id="rId98"/>
  </p:sldIdLst>
  <p:sldSz cx="9144000" cy="6858000" type="screen4x3"/>
  <p:notesSz cx="6858000" cy="9144000"/>
  <p:embeddedFontLst>
    <p:embeddedFont>
      <p:font typeface="Elephant" panose="02020904090505020303" pitchFamily="18" charset="0"/>
      <p:regular r:id="rId99"/>
      <p:italic r:id="rId100"/>
    </p:embeddedFont>
    <p:embeddedFont>
      <p:font typeface="나눔바른고딕" panose="020B0603020101020101" pitchFamily="50" charset="-127"/>
      <p:regular r:id="rId101"/>
      <p:bold r:id="rId102"/>
    </p:embeddedFont>
    <p:embeddedFont>
      <p:font typeface="나눔스퀘어라운드 Bold" panose="020B0600000101010101" pitchFamily="50" charset="-127"/>
      <p:bold r:id="rId103"/>
    </p:embeddedFont>
    <p:embeddedFont>
      <p:font typeface="나눔스퀘어라운드 ExtraBold" panose="020B0600000101010101" pitchFamily="50" charset="-127"/>
      <p:bold r:id="rId104"/>
    </p:embeddedFont>
    <p:embeddedFont>
      <p:font typeface="Verdana" panose="020B0604030504040204" pitchFamily="34" charset="0"/>
      <p:regular r:id="rId105"/>
      <p:bold r:id="rId106"/>
      <p:italic r:id="rId107"/>
      <p:boldItalic r:id="rId108"/>
    </p:embeddedFont>
    <p:embeddedFont>
      <p:font typeface="맑은 고딕" panose="020B0503020000020004" pitchFamily="50" charset="-127"/>
      <p:regular r:id="rId109"/>
      <p:bold r:id="rId110"/>
    </p:embeddedFont>
    <p:embeddedFont>
      <p:font typeface="나눔바른펜" panose="020B0503000000000000" pitchFamily="50" charset="-127"/>
      <p:regular r:id="rId111"/>
      <p:bold r:id="rId112"/>
    </p:embeddedFont>
    <p:embeddedFont>
      <p:font typeface="08서울한강체 M" panose="02020603020101020101" pitchFamily="18" charset="-127"/>
      <p:regular r:id="rId113"/>
    </p:embeddedFont>
  </p:embeddedFontLst>
  <p:custShowLst>
    <p:custShow name="유스케이스" id="0">
      <p:sldLst>
        <p:sld r:id="rId11"/>
      </p:sldLst>
    </p:custShow>
    <p:custShow name="테이블웹" id="1">
      <p:sldLst>
        <p:sld r:id="rId13"/>
      </p:sldLst>
    </p:custShow>
    <p:custShow name="HTMLJSP" id="2">
      <p:sldLst>
        <p:sld r:id="rId14"/>
      </p:sldLst>
    </p:custShow>
    <p:custShow name="구구단" id="3">
      <p:sldLst>
        <p:sld r:id="rId16"/>
      </p:sldLst>
    </p:custShow>
    <p:custShow name="화투패" id="4">
      <p:sldLst>
        <p:sld r:id="rId17"/>
      </p:sldLst>
    </p:custShow>
    <p:custShow name="테이블오름내림" id="5">
      <p:sldLst>
        <p:sld r:id="rId18"/>
      </p:sldLst>
    </p:custShow>
    <p:custShow name="치킨사이트" id="6">
      <p:sldLst>
        <p:sld r:id="rId20"/>
      </p:sldLst>
    </p:custShow>
    <p:custShow name="데이터1" id="7">
      <p:sldLst>
        <p:sld r:id="rId21"/>
      </p:sldLst>
    </p:custShow>
    <p:custShow name="데이터2" id="8">
      <p:sldLst>
        <p:sld r:id="rId22"/>
      </p:sldLst>
    </p:custShow>
    <p:custShow name="데이터3" id="9">
      <p:sldLst>
        <p:sld r:id="rId24"/>
      </p:sldLst>
    </p:custShow>
    <p:custShow name="조건반복" id="10">
      <p:sldLst>
        <p:sld r:id="rId25"/>
      </p:sldLst>
    </p:custShow>
    <p:custShow name="스캐너" id="11">
      <p:sldLst>
        <p:sld r:id="rId26"/>
      </p:sldLst>
    </p:custShow>
    <p:custShow name="객체지향" id="12">
      <p:sldLst>
        <p:sld r:id="rId28"/>
      </p:sldLst>
    </p:custShow>
    <p:custShow name="상속추상" id="13">
      <p:sldLst>
        <p:sld r:id="rId29"/>
      </p:sldLst>
    </p:custShow>
    <p:custShow name="인터페이스" id="14">
      <p:sldLst>
        <p:sld r:id="rId30"/>
      </p:sldLst>
    </p:custShow>
    <p:custShow name="중첩예외API" id="15">
      <p:sldLst>
        <p:sld r:id="rId32"/>
      </p:sldLst>
    </p:custShow>
    <p:custShow name="성적컬렉데이터" id="16">
      <p:sldLst>
        <p:sld r:id="rId34"/>
      </p:sldLst>
    </p:custShow>
    <p:custShow name="병원" id="17">
      <p:sldLst>
        <p:sld r:id="rId36"/>
      </p:sldLst>
    </p:custShow>
    <p:custShow name="학생정보" id="18">
      <p:sldLst>
        <p:sld r:id="rId37"/>
      </p:sldLst>
    </p:custShow>
    <p:custShow name="FX구구단" id="19">
      <p:sldLst>
        <p:sld r:id="rId38"/>
      </p:sldLst>
    </p:custShow>
    <p:custShow name="DB팀" id="20">
      <p:sldLst>
        <p:sld r:id="rId40"/>
      </p:sldLst>
    </p:custShow>
    <p:custShow name="JSP데이터" id="21">
      <p:sldLst>
        <p:sld r:id="rId41"/>
      </p:sldLst>
    </p:custShow>
    <p:custShow name="JSPDB연계" id="22">
      <p:sldLst>
        <p:sld r:id="rId42"/>
      </p:sldLst>
    </p:custShow>
    <p:custShow name="myjsp" id="23">
      <p:sldLst>
        <p:sld r:id="rId44"/>
      </p:sldLst>
    </p:custShow>
    <p:custShow name="jsp로그인" id="24">
      <p:sldLst>
        <p:sld r:id="rId45"/>
      </p:sldLst>
    </p:custShow>
    <p:custShow name="mymvc" id="25">
      <p:sldLst>
        <p:sld r:id="rId46"/>
      </p:sldLst>
    </p:custShow>
    <p:custShow name="ctx계산기" id="26">
      <p:sldLst>
        <p:sld r:id="rId48"/>
      </p:sldLst>
    </p:custShow>
    <p:custShow name="ctxbmimvc" id="27">
      <p:sldLst>
        <p:sld r:id="rId49"/>
      </p:sldLst>
    </p:custShow>
    <p:custShow name="valid" id="28">
      <p:sldLst>
        <p:sld r:id="rId51"/>
      </p:sldLst>
    </p:custShow>
    <p:custShow name="spring게시판" id="29">
      <p:sldLst>
        <p:sld r:id="rId52"/>
      </p:sldLst>
    </p:custShow>
    <p:custShow name="spring사이트" id="30">
      <p:sldLst>
        <p:sld r:id="rId53"/>
      </p:sldLst>
    </p:custShow>
    <p:custShow name="파이썬crud" id="31">
      <p:sldLst>
        <p:sld r:id="rId55"/>
      </p:sldLst>
    </p:custShow>
    <p:custShow name="파이썬데이터" id="32">
      <p:sldLst>
        <p:sld r:id="rId56"/>
      </p:sldLst>
    </p:custShow>
    <p:custShow name="파이썬어플" id="33">
      <p:sldLst>
        <p:sld r:id="rId57"/>
      </p:sldLst>
    </p:custShow>
    <p:custShow name="파이썬django" id="34">
      <p:sldLst>
        <p:sld r:id="rId59"/>
      </p:sldLst>
    </p:custShow>
    <p:custShow name="그룹웨어" id="35">
      <p:sldLst>
        <p:sld r:id="rId60"/>
      </p:sldLst>
    </p:custShow>
    <p:custShow name="아두이노" id="36">
      <p:sldLst>
        <p:sld r:id="rId61"/>
      </p:sldLst>
    </p:custShow>
  </p:custShow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ADB"/>
    <a:srgbClr val="FDE6D3"/>
    <a:srgbClr val="F4E4E4"/>
    <a:srgbClr val="3D3823"/>
    <a:srgbClr val="423D26"/>
    <a:srgbClr val="2E2B1A"/>
    <a:srgbClr val="454545"/>
    <a:srgbClr val="515151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5" autoAdjust="0"/>
    <p:restoredTop sz="94660"/>
  </p:normalViewPr>
  <p:slideViewPr>
    <p:cSldViewPr>
      <p:cViewPr varScale="1">
        <p:scale>
          <a:sx n="76" d="100"/>
          <a:sy n="76" d="100"/>
        </p:scale>
        <p:origin x="110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font" Target="fonts/font4.fntdata"/><Relationship Id="rId110" Type="http://schemas.openxmlformats.org/officeDocument/2006/relationships/font" Target="fonts/font12.fntdata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.fntdata"/><Relationship Id="rId105" Type="http://schemas.openxmlformats.org/officeDocument/2006/relationships/font" Target="fonts/font7.fntdata"/><Relationship Id="rId113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5.fntdata"/><Relationship Id="rId108" Type="http://schemas.openxmlformats.org/officeDocument/2006/relationships/font" Target="fonts/font10.fntdata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8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55BEB-D5C9-4ED9-B68A-51785E775B17}" type="datetimeFigureOut">
              <a:rPr lang="ko-KR" altLang="en-US" smtClean="0"/>
              <a:t>2018-08-09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72F01-18C7-4AF4-8461-D5231A95FED8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mizurew.dothome.co.kr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hyperlink" Target="http://mizurew.dothome.co.kr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12" Type="http://schemas.openxmlformats.org/officeDocument/2006/relationships/slide" Target="slide83.xml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eg"/><Relationship Id="rId11" Type="http://schemas.openxmlformats.org/officeDocument/2006/relationships/slide" Target="slide71.xml"/><Relationship Id="rId5" Type="http://schemas.openxmlformats.org/officeDocument/2006/relationships/image" Target="../media/image83.jpeg"/><Relationship Id="rId10" Type="http://schemas.openxmlformats.org/officeDocument/2006/relationships/slide" Target="slide61.xml"/><Relationship Id="rId4" Type="http://schemas.openxmlformats.org/officeDocument/2006/relationships/image" Target="../media/image82.jpeg"/><Relationship Id="rId9" Type="http://schemas.openxmlformats.org/officeDocument/2006/relationships/slide" Target="slide8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87.jpg"/><Relationship Id="rId7" Type="http://schemas.openxmlformats.org/officeDocument/2006/relationships/slide" Target="slide71.xm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image" Target="../media/image4.jpeg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97.jpg"/><Relationship Id="rId7" Type="http://schemas.openxmlformats.org/officeDocument/2006/relationships/slide" Target="slide71.xml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102.jpeg"/><Relationship Id="rId7" Type="http://schemas.openxmlformats.org/officeDocument/2006/relationships/slide" Target="slide8.xml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104.jpeg"/><Relationship Id="rId10" Type="http://schemas.openxmlformats.org/officeDocument/2006/relationships/slide" Target="slide83.xml"/><Relationship Id="rId4" Type="http://schemas.openxmlformats.org/officeDocument/2006/relationships/image" Target="../media/image103.jpeg"/><Relationship Id="rId9" Type="http://schemas.openxmlformats.org/officeDocument/2006/relationships/slide" Target="slide7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107.jpeg"/><Relationship Id="rId7" Type="http://schemas.openxmlformats.org/officeDocument/2006/relationships/slide" Target="slide71.xml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109.jpeg"/><Relationship Id="rId7" Type="http://schemas.openxmlformats.org/officeDocument/2006/relationships/slide" Target="slide8.xm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111.jpeg"/><Relationship Id="rId10" Type="http://schemas.openxmlformats.org/officeDocument/2006/relationships/slide" Target="slide83.xml"/><Relationship Id="rId4" Type="http://schemas.openxmlformats.org/officeDocument/2006/relationships/image" Target="../media/image110.jpeg"/><Relationship Id="rId9" Type="http://schemas.openxmlformats.org/officeDocument/2006/relationships/slide" Target="slide7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113.jpeg"/><Relationship Id="rId7" Type="http://schemas.openxmlformats.org/officeDocument/2006/relationships/slide" Target="slide8.xml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4.xml"/><Relationship Id="rId5" Type="http://schemas.openxmlformats.org/officeDocument/2006/relationships/image" Target="../media/image115.jpeg"/><Relationship Id="rId10" Type="http://schemas.openxmlformats.org/officeDocument/2006/relationships/slide" Target="slide83.xml"/><Relationship Id="rId4" Type="http://schemas.openxmlformats.org/officeDocument/2006/relationships/image" Target="../media/image114.jpeg"/><Relationship Id="rId9" Type="http://schemas.openxmlformats.org/officeDocument/2006/relationships/slide" Target="slide71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117.jpeg"/><Relationship Id="rId7" Type="http://schemas.openxmlformats.org/officeDocument/2006/relationships/slide" Target="slide71.xml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119.jpg"/><Relationship Id="rId7" Type="http://schemas.openxmlformats.org/officeDocument/2006/relationships/slide" Target="slide71.xml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121.jpg"/><Relationship Id="rId7" Type="http://schemas.openxmlformats.org/officeDocument/2006/relationships/slide" Target="slide71.xml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3.xml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openxmlformats.org/officeDocument/2006/relationships/slide" Target="slide71.xml"/><Relationship Id="rId5" Type="http://schemas.openxmlformats.org/officeDocument/2006/relationships/slide" Target="slide61.xml"/><Relationship Id="rId4" Type="http://schemas.openxmlformats.org/officeDocument/2006/relationships/slide" Target="slide8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131.jpg"/><Relationship Id="rId7" Type="http://schemas.openxmlformats.org/officeDocument/2006/relationships/slide" Target="slide71.xml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133.jpg"/><Relationship Id="rId7" Type="http://schemas.openxmlformats.org/officeDocument/2006/relationships/slide" Target="slide71.xml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slide" Target="slide83.xml"/><Relationship Id="rId3" Type="http://schemas.openxmlformats.org/officeDocument/2006/relationships/image" Target="../media/image135.jpg"/><Relationship Id="rId7" Type="http://schemas.openxmlformats.org/officeDocument/2006/relationships/slide" Target="slide71.xml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Relationship Id="rId6" Type="http://schemas.openxmlformats.org/officeDocument/2006/relationships/slide" Target="slide61.xml"/><Relationship Id="rId5" Type="http://schemas.openxmlformats.org/officeDocument/2006/relationships/slide" Target="slide8.xml"/><Relationship Id="rId4" Type="http://schemas.openxmlformats.org/officeDocument/2006/relationships/slide" Target="slide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hyperlink" Target="https://blog.naver.com/ghostready" TargetMode="External"/><Relationship Id="rId2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3.xml"/><Relationship Id="rId5" Type="http://schemas.openxmlformats.org/officeDocument/2006/relationships/slide" Target="slide71.xml"/><Relationship Id="rId4" Type="http://schemas.openxmlformats.org/officeDocument/2006/relationships/slide" Target="slide6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556792"/>
            <a:ext cx="9144000" cy="50405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2060848"/>
            <a:ext cx="9144000" cy="1080120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3036" y="1630934"/>
            <a:ext cx="174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2018.08.08.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20" y="2204864"/>
            <a:ext cx="9124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>
                    <a:lumMod val="7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포트폴리오</a:t>
            </a:r>
            <a:endParaRPr lang="ko-KR" altLang="en-US" sz="4000" b="1" dirty="0">
              <a:solidFill>
                <a:schemeClr val="bg1">
                  <a:lumMod val="7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87824" y="5580529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비젼직업전문학교</a:t>
            </a:r>
            <a:endParaRPr lang="en-US" altLang="ko-KR" sz="16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ctr"/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사물인터넷  응용 소프트웨어  개발자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1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기</a:t>
            </a:r>
            <a:endParaRPr lang="en-US" altLang="ko-KR" sz="16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ctr"/>
            <a:r>
              <a:rPr lang="ko-KR" altLang="en-US" sz="16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임수용</a:t>
            </a:r>
            <a:endParaRPr lang="ko-KR" altLang="en-US" sz="16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64488" y="0"/>
            <a:ext cx="17951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70340" y="1018979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4883" y="372648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err="1"/>
              <a:t>유스케이스</a:t>
            </a:r>
            <a:r>
              <a:rPr lang="ko-KR" altLang="en-US" b="1" dirty="0"/>
              <a:t> 명세서 작성</a:t>
            </a:r>
            <a:endParaRPr lang="ko-KR" altLang="en-US" dirty="0"/>
          </a:p>
          <a:p>
            <a:pPr fontAlgn="base"/>
            <a:r>
              <a:rPr lang="en-US" altLang="ko-KR" b="1" dirty="0" err="1"/>
              <a:t>StarUML</a:t>
            </a:r>
            <a:r>
              <a:rPr lang="en-US" altLang="ko-KR" b="1" dirty="0"/>
              <a:t> </a:t>
            </a:r>
            <a:r>
              <a:rPr lang="ko-KR" altLang="en-US" b="1" dirty="0"/>
              <a:t>활용 및 </a:t>
            </a:r>
            <a:r>
              <a:rPr lang="en-US" altLang="ko-KR" b="1" dirty="0"/>
              <a:t>Activity Diagram </a:t>
            </a:r>
            <a:r>
              <a:rPr lang="ko-KR" altLang="en-US" b="1" dirty="0"/>
              <a:t>작성</a:t>
            </a:r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7760" y="1188607"/>
            <a:ext cx="2359533" cy="3618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9596" y="1188606"/>
            <a:ext cx="2780302" cy="41846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3387" y="5637116"/>
            <a:ext cx="2779684" cy="75913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200" y="1188607"/>
            <a:ext cx="2468421" cy="52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9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598566"/>
            <a:chOff x="2247102" y="3517658"/>
            <a:chExt cx="6438598" cy="1598566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29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HTML5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문서작성의 기본 이해와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테이블구성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HTML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의 기본 태그활용법과 기본 속성을 간단히 이해한다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처음 접하는 테이블 구조의 구성을 이해하기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그림을 그리듯이 생각하면 조금 수월해지는 듯하다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29" name="직사각형 28">
            <a:hlinkClick r:id="" action="ppaction://customshow?id=1&amp;return=true"/>
          </p:cNvPr>
          <p:cNvSpPr/>
          <p:nvPr/>
        </p:nvSpPr>
        <p:spPr>
          <a:xfrm>
            <a:off x="2229524" y="477860"/>
            <a:ext cx="3282482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2195736" y="2301607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30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웹 프로그래밍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기본이해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웹 프로그래밍의 서버와 컨테이너의 기본 구동원리에 대해 이해한다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아파치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-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톰캣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등 생소한 프로그램이 보이고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구동원리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기본구조 등을 이해하기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앞으로의 직접적인 구성을 하는 실습을 통해 이해하기로 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783232"/>
            <a:chOff x="2247102" y="3517658"/>
            <a:chExt cx="6438598" cy="1783232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HTML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과 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JSP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기본이해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HTML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의 여러 가지 태그와 속성활용을 이해하고 구성시킨다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JSP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로의 데이터 전달의 기본을 이해한다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JSP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부분의 코드를 이해하기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기본구조를 면밀히 살펴서 완벽한 이해는 아니지만 활용은 가능해졌다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30" name="직사각형 29">
            <a:hlinkClick r:id="" action="ppaction://customshow?id=1&amp;return=true"/>
          </p:cNvPr>
          <p:cNvSpPr/>
          <p:nvPr/>
        </p:nvSpPr>
        <p:spPr>
          <a:xfrm>
            <a:off x="2229562" y="2492197"/>
            <a:ext cx="1809846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31" name="직사각형 30">
            <a:hlinkClick r:id="" action="ppaction://customshow?id=2&amp;return=true"/>
          </p:cNvPr>
          <p:cNvSpPr/>
          <p:nvPr/>
        </p:nvSpPr>
        <p:spPr>
          <a:xfrm>
            <a:off x="2223634" y="4521467"/>
            <a:ext cx="1728192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3" name="직사각형 22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" name="직사각형 23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직사각형 24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3" name="직사각형 32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18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70340" y="1196752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02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HTML5 </a:t>
            </a:r>
            <a:r>
              <a:rPr lang="ko-KR" altLang="en-US" b="1" dirty="0"/>
              <a:t>문서작성의 기본 이해와 </a:t>
            </a:r>
            <a:r>
              <a:rPr lang="ko-KR" altLang="en-US" b="1" dirty="0" smtClean="0"/>
              <a:t>테이블구성</a:t>
            </a:r>
            <a:endParaRPr lang="en-US" altLang="ko-KR" b="1" dirty="0" smtClean="0"/>
          </a:p>
          <a:p>
            <a:pPr fontAlgn="base"/>
            <a:r>
              <a:rPr lang="ko-KR" altLang="en-US" b="1" dirty="0"/>
              <a:t>웹 프로그래밍 기본이해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68" y="1313099"/>
            <a:ext cx="3954601" cy="23042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6840" y="1313099"/>
            <a:ext cx="3744416" cy="54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8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07504" y="980728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0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HTML</a:t>
            </a:r>
            <a:r>
              <a:rPr lang="ko-KR" altLang="en-US" b="1" dirty="0"/>
              <a:t>과 </a:t>
            </a:r>
            <a:r>
              <a:rPr lang="en-US" altLang="ko-KR" b="1" dirty="0"/>
              <a:t>JSP </a:t>
            </a:r>
            <a:r>
              <a:rPr lang="ko-KR" altLang="en-US" b="1" dirty="0"/>
              <a:t>기본이해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67" y="1216680"/>
            <a:ext cx="3278771" cy="34364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2784" y="1218696"/>
            <a:ext cx="2147700" cy="323591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230" y="1216680"/>
            <a:ext cx="2192072" cy="321892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7231" y="4696852"/>
            <a:ext cx="2192072" cy="37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8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783232"/>
            <a:chOff x="2247102" y="3517658"/>
            <a:chExt cx="6438598" cy="1783232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자바스크립트 구구단 및 총점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평균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구하기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자바스크립트와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HTML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의 테이블을 활용하여 구구단을 출력한다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간단한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forloop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문을 활용하여 총점과 평균을 구한다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이중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for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문을 이해하기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출력되는 부분을 보면서 이해하는 편이 좀 나은 듯하다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자바스크립트 </a:t>
              </a:r>
              <a:r>
                <a:rPr lang="ko-KR" altLang="en-US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화투패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나누기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자바스크립트의 간단한 배열 나누기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메소드를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활용해 화투 패를 나눈다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이미지 적용하는 루트작성이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여러 시도를 통해서 적용했다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967898"/>
            <a:chOff x="2247102" y="3517658"/>
            <a:chExt cx="6438598" cy="1967898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93899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8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자바스크립트 성적표 오름차순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내림차순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적용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성적표 배열을 구성하고 이를 오름차순 및 내림차순을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적용하여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정리되도록 코드를 구성한다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배열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리스트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복잡한 코드구성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변수와 테이블구성을 복합해 적용하기가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하나씩 모두 적용해보고 달라진 점들을 끼워 맞춰가며 완성했다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3&amp;return=true"/>
          </p:cNvPr>
          <p:cNvSpPr/>
          <p:nvPr/>
        </p:nvSpPr>
        <p:spPr>
          <a:xfrm>
            <a:off x="2229524" y="477860"/>
            <a:ext cx="3062556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4&amp;return=true"/>
          </p:cNvPr>
          <p:cNvSpPr/>
          <p:nvPr/>
        </p:nvSpPr>
        <p:spPr>
          <a:xfrm>
            <a:off x="2229524" y="2482605"/>
            <a:ext cx="2126452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5&amp;return=true"/>
          </p:cNvPr>
          <p:cNvSpPr/>
          <p:nvPr/>
        </p:nvSpPr>
        <p:spPr>
          <a:xfrm>
            <a:off x="2229524" y="4500372"/>
            <a:ext cx="335058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190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0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자바스크립트 구구단 및 총점</a:t>
            </a:r>
            <a:r>
              <a:rPr lang="en-US" altLang="ko-KR" b="1" dirty="0"/>
              <a:t>,</a:t>
            </a:r>
            <a:r>
              <a:rPr lang="ko-KR" altLang="en-US" b="1" dirty="0"/>
              <a:t>평균 구하기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261879"/>
            <a:ext cx="3512644" cy="529488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261879"/>
            <a:ext cx="4034346" cy="394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1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0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자바스크립트 </a:t>
            </a:r>
            <a:r>
              <a:rPr lang="ko-KR" altLang="en-US" b="1" dirty="0" err="1"/>
              <a:t>화투패</a:t>
            </a:r>
            <a:r>
              <a:rPr lang="ko-KR" altLang="en-US" b="1" dirty="0"/>
              <a:t> 나누기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676" y="1340768"/>
            <a:ext cx="4913361" cy="5190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1952" y="1340768"/>
            <a:ext cx="2153870" cy="519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0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0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자바스크립트 성적표 오름차순</a:t>
            </a:r>
            <a:r>
              <a:rPr lang="en-US" altLang="ko-KR" b="1" dirty="0"/>
              <a:t>, </a:t>
            </a:r>
            <a:r>
              <a:rPr lang="ko-KR" altLang="en-US" b="1" dirty="0"/>
              <a:t>내림차순 적용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68" y="1397075"/>
            <a:ext cx="4306008" cy="30080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539" y="4210133"/>
            <a:ext cx="3735288" cy="25954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539" y="1397076"/>
            <a:ext cx="3740640" cy="25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0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967898"/>
            <a:chOff x="2247102" y="3517658"/>
            <a:chExt cx="6438598" cy="1967898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93899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9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~ 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HTML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화면구현 팀 </a:t>
              </a:r>
              <a:r>
                <a:rPr lang="ko-KR" altLang="en-US" sz="1200" b="1" dirty="0">
                  <a:solidFill>
                    <a:srgbClr val="C00000"/>
                  </a:solidFill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프로젝트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-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치킨사이트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만들기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HTML,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자바스크립트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제이쿼리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CSS, JSP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활용하여 간단한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치킨사이트를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구현해본다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테이블만 구성해보다가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div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태그를 활용해 레이아웃을 구성하기가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특히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margin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과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padding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때문에 애를 많이 먹었다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다행히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좋은 팀원과 호흡이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맞아 그나마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수월하게 진행할 수 있었다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데이터베이스 기본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SQL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학습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오라클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설치와 기본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DDL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및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DML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에 대해 학습한다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생소한 언어라 처음 적응이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간단한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조작문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다루기라 그나마 수월했다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967898"/>
            <a:chOff x="2247102" y="3517658"/>
            <a:chExt cx="6438598" cy="1967898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93899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 </a:t>
              </a:r>
            </a:p>
            <a:p>
              <a:pPr fontAlgn="base"/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데이터베이스 조인 및 부속질의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학습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부속질의를 통해 약간 까다로운 질의를 수행하고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조인을 통해 여러 테이블에 있는 정보를 구한다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이해가 어려웠는데 특히 부속질의의 질의 구성이 어떻게 이루어지는지가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가장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구조학습을 지속적으로 하는 것이 좋을 것 같다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6&amp;return=true"/>
          </p:cNvPr>
          <p:cNvSpPr/>
          <p:nvPr/>
        </p:nvSpPr>
        <p:spPr>
          <a:xfrm>
            <a:off x="2229524" y="477860"/>
            <a:ext cx="3422596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7&amp;return=true"/>
          </p:cNvPr>
          <p:cNvSpPr/>
          <p:nvPr/>
        </p:nvSpPr>
        <p:spPr>
          <a:xfrm>
            <a:off x="2195736" y="2493710"/>
            <a:ext cx="223224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8&amp;return=true"/>
          </p:cNvPr>
          <p:cNvSpPr/>
          <p:nvPr/>
        </p:nvSpPr>
        <p:spPr>
          <a:xfrm>
            <a:off x="2225622" y="4509120"/>
            <a:ext cx="2634410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23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24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HTML</a:t>
            </a:r>
            <a:r>
              <a:rPr lang="ko-KR" altLang="en-US" b="1" dirty="0"/>
              <a:t>화면구현 팀 </a:t>
            </a:r>
            <a:r>
              <a:rPr lang="ko-KR" altLang="en-US" b="1" dirty="0">
                <a:solidFill>
                  <a:srgbClr val="C00000"/>
                </a:solidFill>
              </a:rPr>
              <a:t>프로젝트</a:t>
            </a:r>
            <a:r>
              <a:rPr lang="en-US" altLang="ko-KR" b="1" dirty="0"/>
              <a:t>- </a:t>
            </a:r>
            <a:r>
              <a:rPr lang="ko-KR" altLang="en-US" b="1" dirty="0"/>
              <a:t>치킨사이트 만들기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4" y="1699067"/>
            <a:ext cx="7855913" cy="46655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536" y="1268760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hlinkClick r:id="rId3"/>
              </a:rPr>
              <a:t>http://mizurew.dothome.co.kr/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17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28803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597352"/>
            <a:ext cx="9144000" cy="288032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987824" y="2564904"/>
            <a:ext cx="576064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87824" y="3284984"/>
            <a:ext cx="576064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987824" y="4005064"/>
            <a:ext cx="576064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987824" y="4725144"/>
            <a:ext cx="576064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707904" y="2522613"/>
            <a:ext cx="24482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자기소개</a:t>
            </a:r>
            <a:endParaRPr lang="en-US" altLang="ko-KR" sz="2000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introduce</a:t>
            </a:r>
            <a:endParaRPr lang="ko-KR" altLang="en-US" sz="14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7904" y="3226136"/>
            <a:ext cx="2462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학습노트</a:t>
            </a:r>
            <a:endParaRPr lang="en-US" altLang="ko-KR" sz="2000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Learning note</a:t>
            </a:r>
            <a:endParaRPr lang="ko-KR" altLang="en-US" sz="14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endParaRPr lang="ko-KR" altLang="en-US" sz="20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07904" y="3950513"/>
            <a:ext cx="2952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HTML</a:t>
            </a:r>
            <a:r>
              <a:rPr lang="ko-KR" altLang="en-US" sz="20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프로젝트</a:t>
            </a:r>
            <a:endParaRPr lang="en-US" altLang="ko-KR" sz="2000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Project HTML</a:t>
            </a:r>
          </a:p>
          <a:p>
            <a:endParaRPr lang="ko-KR" altLang="en-US" sz="20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7904" y="4637848"/>
            <a:ext cx="24482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JavaFX</a:t>
            </a:r>
            <a:r>
              <a:rPr lang="en-US" altLang="ko-KR" sz="20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ko-KR" altLang="en-US" sz="20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프로젝트</a:t>
            </a:r>
            <a:endParaRPr lang="en-US" altLang="ko-KR" sz="2000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Project </a:t>
            </a:r>
            <a:r>
              <a:rPr lang="en-US" altLang="ko-KR" sz="1400" b="1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JavaFX</a:t>
            </a:r>
            <a:endParaRPr lang="ko-KR" altLang="en-US" sz="14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2915816" y="1002794"/>
            <a:ext cx="3312368" cy="553998"/>
            <a:chOff x="3068216" y="620688"/>
            <a:chExt cx="3312368" cy="553998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948818" y="1019784"/>
              <a:ext cx="1584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068216" y="620688"/>
              <a:ext cx="331236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000" b="1" dirty="0" smtClean="0">
                  <a:latin typeface="Elephant" pitchFamily="18" charset="0"/>
                </a:rPr>
                <a:t>INDEX</a:t>
              </a:r>
              <a:endParaRPr lang="ko-KR" altLang="en-US" sz="3000" b="1" dirty="0">
                <a:latin typeface="Elephant" pitchFamily="18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63110" y="2644636"/>
            <a:ext cx="93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bg2"/>
                </a:solidFill>
                <a:latin typeface="Elephant" pitchFamily="18" charset="0"/>
              </a:rPr>
              <a:t>01</a:t>
            </a:r>
            <a:endParaRPr lang="ko-KR" altLang="en-US" sz="2500" b="1" dirty="0">
              <a:solidFill>
                <a:schemeClr val="bg2"/>
              </a:solidFill>
              <a:latin typeface="Elephant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38396" y="3372954"/>
            <a:ext cx="93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bg2"/>
                </a:solidFill>
                <a:latin typeface="Elephant" pitchFamily="18" charset="0"/>
              </a:rPr>
              <a:t>02</a:t>
            </a:r>
            <a:endParaRPr lang="ko-KR" altLang="en-US" sz="2500" b="1" dirty="0">
              <a:solidFill>
                <a:schemeClr val="bg2"/>
              </a:solidFill>
              <a:latin typeface="Elephant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38396" y="4093034"/>
            <a:ext cx="93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bg2"/>
                </a:solidFill>
                <a:latin typeface="Elephant" pitchFamily="18" charset="0"/>
              </a:rPr>
              <a:t>03</a:t>
            </a:r>
            <a:endParaRPr lang="ko-KR" altLang="en-US" sz="2500" b="1" dirty="0">
              <a:solidFill>
                <a:schemeClr val="bg2"/>
              </a:solidFill>
              <a:latin typeface="Elephant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40530" y="4804876"/>
            <a:ext cx="93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bg2"/>
                </a:solidFill>
                <a:latin typeface="Elephant" pitchFamily="18" charset="0"/>
              </a:rPr>
              <a:t>04</a:t>
            </a:r>
            <a:endParaRPr lang="ko-KR" altLang="en-US" sz="2500" b="1" dirty="0">
              <a:solidFill>
                <a:schemeClr val="bg2"/>
              </a:solidFill>
              <a:latin typeface="Elephant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985690" y="5428054"/>
            <a:ext cx="576064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938396" y="5507786"/>
            <a:ext cx="9361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smtClean="0">
                <a:solidFill>
                  <a:schemeClr val="bg2"/>
                </a:solidFill>
                <a:latin typeface="Elephant" pitchFamily="18" charset="0"/>
              </a:rPr>
              <a:t>05</a:t>
            </a:r>
            <a:endParaRPr lang="ko-KR" altLang="en-US" sz="2500" b="1" dirty="0">
              <a:solidFill>
                <a:schemeClr val="bg2"/>
              </a:solidFill>
              <a:latin typeface="Elephant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07904" y="5383665"/>
            <a:ext cx="21602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Spring </a:t>
            </a:r>
            <a:r>
              <a:rPr lang="ko-KR" altLang="en-US" sz="20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프로젝트</a:t>
            </a:r>
            <a:endParaRPr lang="en-US" altLang="ko-KR" sz="2000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Project spring</a:t>
            </a:r>
            <a:endParaRPr lang="ko-KR" altLang="en-US" sz="14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0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데이터베이스 기본</a:t>
            </a:r>
            <a:r>
              <a:rPr lang="en-US" altLang="ko-KR" b="1" dirty="0"/>
              <a:t>SQL</a:t>
            </a:r>
            <a:r>
              <a:rPr lang="ko-KR" altLang="en-US" b="1" dirty="0"/>
              <a:t>문 학습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870" y="1174105"/>
            <a:ext cx="276984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0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데이터베이스 조인 및 부속질의 학습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73" y="1179299"/>
            <a:ext cx="3749720" cy="33042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024" y="1191894"/>
            <a:ext cx="3657609" cy="381866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077" y="4581128"/>
            <a:ext cx="3744416" cy="216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783232"/>
            <a:chOff x="2247102" y="3517658"/>
            <a:chExt cx="6438598" cy="1783232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27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데이터베이스 조인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+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부속질의 및 내장함수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학습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부속질의와 조인을 연계하여 세부적인 정보를 구한다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수학을 배울 때와 비교하자면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차원 그래프를 처음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만났을 때와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같았다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포기하고 싶었다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완벽한 이해를 하지 못할지라도 포기하지는 않기로 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783232"/>
            <a:chOff x="2247102" y="3517658"/>
            <a:chExt cx="6438598" cy="1783232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8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조건문과 </a:t>
              </a:r>
              <a:r>
                <a:rPr lang="ko-KR" altLang="en-US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반복문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참조타입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학습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간단한 주사위 합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만들기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while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문과 스캐너객체로 예금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/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출금 프로그램 만들기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 타입과 배열로 학생 점수 입력 및 분석프로그램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만들기</a:t>
              </a:r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이중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for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문과 배열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스캐너 객체 등이 연계되면서 이해가 어려워졌다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동영상강의를 시청하며 이해하려고 노력했다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598566"/>
            <a:chOff x="2247102" y="3517658"/>
            <a:chExt cx="6438598" cy="1598566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스캐너 객체를 활용하여 숫자입력 시 한글로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바꾸기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숫자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을 입력하면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"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"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 출력되도록 코드를 구성한다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배열 및 각종 내장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메소드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이해가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이해가 정 어려운 부분은 직접 활용을 통해 이해하려고 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9&amp;return=true"/>
          </p:cNvPr>
          <p:cNvSpPr/>
          <p:nvPr/>
        </p:nvSpPr>
        <p:spPr>
          <a:xfrm>
            <a:off x="2229524" y="477860"/>
            <a:ext cx="3422596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10&amp;return=true"/>
          </p:cNvPr>
          <p:cNvSpPr/>
          <p:nvPr/>
        </p:nvSpPr>
        <p:spPr>
          <a:xfrm>
            <a:off x="2195736" y="2491116"/>
            <a:ext cx="2808312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11&amp;return=true"/>
          </p:cNvPr>
          <p:cNvSpPr/>
          <p:nvPr/>
        </p:nvSpPr>
        <p:spPr>
          <a:xfrm>
            <a:off x="2225622" y="4543067"/>
            <a:ext cx="4074570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164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0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데이터베이스 조인</a:t>
            </a:r>
            <a:r>
              <a:rPr lang="en-US" altLang="ko-KR" b="1" dirty="0"/>
              <a:t>+</a:t>
            </a:r>
            <a:r>
              <a:rPr lang="ko-KR" altLang="en-US" b="1" dirty="0"/>
              <a:t>부속질의 및 내장함수 학습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340768"/>
            <a:ext cx="3851126" cy="50889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008" y="1340768"/>
            <a:ext cx="3932032" cy="28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5029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조건문과 </a:t>
            </a:r>
            <a:r>
              <a:rPr lang="ko-KR" altLang="en-US" b="1" dirty="0" err="1"/>
              <a:t>반복문</a:t>
            </a:r>
            <a:r>
              <a:rPr lang="en-US" altLang="ko-KR" b="1" dirty="0"/>
              <a:t>, </a:t>
            </a:r>
            <a:r>
              <a:rPr lang="ko-KR" altLang="en-US" b="1" dirty="0"/>
              <a:t>참조타입 학습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174105"/>
            <a:ext cx="2824073" cy="5301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174105"/>
            <a:ext cx="2716186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1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스캐너 객체를 활용하여 숫자입력 시 한글로 바꾸기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1268760"/>
            <a:ext cx="3624703" cy="518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967898"/>
            <a:chOff x="2247102" y="3517658"/>
            <a:chExt cx="6438598" cy="1967898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93899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AVA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클래스와 객체 지향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프로그래밍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간단한 로그인 프로세스를 클래스로 객체를 생성하여 구현한다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계좌 생성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삭제 부터 예금 입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/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출금 가능한 프로그램을 만든다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에서도 위기가 왔다고 한다면 이 부분부터이다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클래스와 </a:t>
              </a:r>
              <a:r>
                <a:rPr lang="ko-KR" altLang="en-US" sz="1200" dirty="0" err="1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생성자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객체생성 등을 이해하기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가장 중요한 부분이니만큼 책을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여러 번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읽고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동영상강의를 시청했다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14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상속과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추상클래스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상속의 개념과 상속을 사용할 경우 이점을 이해한다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약간 의지가 약해진 것이지 이해가 더 어려웠다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무작정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따라하거나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답을 확인하며 옮겨 적기라도 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967898"/>
            <a:chOff x="2247102" y="3517658"/>
            <a:chExt cx="6438598" cy="1967898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93899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인터페이스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이해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인터페이스 활용법을 이해하고 상속과 차이점을 인지한다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따라 하기만 할 뿐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이해는 어려웠다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특히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어노테이션과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dao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가 나오는 부분이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가장 이해가 힘든 부분이었다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교재를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장부터 다시 읽기 시작했다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왜 이해가 안 되는지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이유를 찾고 싶었다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12&amp;return=true"/>
          </p:cNvPr>
          <p:cNvSpPr/>
          <p:nvPr/>
        </p:nvSpPr>
        <p:spPr>
          <a:xfrm>
            <a:off x="2229524" y="477860"/>
            <a:ext cx="263050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13&amp;return=true"/>
          </p:cNvPr>
          <p:cNvSpPr/>
          <p:nvPr/>
        </p:nvSpPr>
        <p:spPr>
          <a:xfrm>
            <a:off x="2243842" y="2479606"/>
            <a:ext cx="187220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14&amp;return=true"/>
          </p:cNvPr>
          <p:cNvSpPr/>
          <p:nvPr/>
        </p:nvSpPr>
        <p:spPr>
          <a:xfrm>
            <a:off x="2243842" y="4489194"/>
            <a:ext cx="187220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82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dirty="0"/>
              <a:t>J</a:t>
            </a:r>
            <a:r>
              <a:rPr lang="en-US" altLang="ko-KR" b="1" dirty="0"/>
              <a:t>AVA</a:t>
            </a:r>
            <a:r>
              <a:rPr lang="ko-KR" altLang="en-US" b="1" dirty="0"/>
              <a:t>클래스와 객체 지향 프로그래밍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965" y="1268760"/>
            <a:ext cx="2179627" cy="529639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7084" y="1268760"/>
            <a:ext cx="1867317" cy="52963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7893" y="1234117"/>
            <a:ext cx="2581082" cy="295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2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상속과 추상클래스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1201090"/>
            <a:ext cx="2879942" cy="538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6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인터페이스 이해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600" y="1309769"/>
            <a:ext cx="2730587" cy="49831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1309769"/>
            <a:ext cx="2279082" cy="50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1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288032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597352"/>
            <a:ext cx="9144000" cy="288032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3059832" y="251163"/>
            <a:ext cx="2808312" cy="830997"/>
            <a:chOff x="3224305" y="-130943"/>
            <a:chExt cx="2904256" cy="830997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3582763" y="191284"/>
              <a:ext cx="2196809" cy="0"/>
            </a:xfrm>
            <a:prstGeom prst="line">
              <a:avLst/>
            </a:prstGeom>
            <a:ln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224305" y="-130943"/>
              <a:ext cx="29042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 smtClean="0">
                  <a:latin typeface="Elephant" pitchFamily="18" charset="0"/>
                </a:rPr>
                <a:t>Introduction manual</a:t>
              </a:r>
              <a:endParaRPr lang="ko-KR" altLang="en-US" sz="2400" b="1" dirty="0">
                <a:latin typeface="Elephant" pitchFamily="18" charset="0"/>
              </a:endParaRPr>
            </a:p>
          </p:txBody>
        </p:sp>
      </p:grpSp>
      <p:cxnSp>
        <p:nvCxnSpPr>
          <p:cNvPr id="29" name="직선 연결선 28"/>
          <p:cNvCxnSpPr/>
          <p:nvPr/>
        </p:nvCxnSpPr>
        <p:spPr>
          <a:xfrm>
            <a:off x="3835086" y="934371"/>
            <a:ext cx="1201556" cy="166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050296"/>
            <a:ext cx="3441410" cy="258105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42" y="1075743"/>
            <a:ext cx="3435221" cy="2581058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  <p:sp>
        <p:nvSpPr>
          <p:cNvPr id="30" name="직사각형 29"/>
          <p:cNvSpPr/>
          <p:nvPr/>
        </p:nvSpPr>
        <p:spPr>
          <a:xfrm>
            <a:off x="611560" y="2348880"/>
            <a:ext cx="720080" cy="28803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902033"/>
            <a:ext cx="3441410" cy="2576330"/>
          </a:xfrm>
          <a:prstGeom prst="rect">
            <a:avLst/>
          </a:prstGeom>
        </p:spPr>
      </p:pic>
      <p:cxnSp>
        <p:nvCxnSpPr>
          <p:cNvPr id="33" name="꺾인 연결선 32"/>
          <p:cNvCxnSpPr>
            <a:stCxn id="30" idx="3"/>
          </p:cNvCxnSpPr>
          <p:nvPr/>
        </p:nvCxnSpPr>
        <p:spPr>
          <a:xfrm>
            <a:off x="1331640" y="2492897"/>
            <a:ext cx="432048" cy="1409136"/>
          </a:xfrm>
          <a:prstGeom prst="bentConnector2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1475656" y="1221085"/>
            <a:ext cx="1224136" cy="145456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꺾인 연결선 35"/>
          <p:cNvCxnSpPr>
            <a:endCxn id="11" idx="1"/>
          </p:cNvCxnSpPr>
          <p:nvPr/>
        </p:nvCxnSpPr>
        <p:spPr>
          <a:xfrm>
            <a:off x="2699792" y="1221085"/>
            <a:ext cx="2336650" cy="1145187"/>
          </a:xfrm>
          <a:prstGeom prst="bentConnector3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81166" y="3699545"/>
            <a:ext cx="3145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화면 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클릭</a:t>
            </a:r>
            <a:r>
              <a:rPr lang="ko-KR" altLang="en-US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시</a:t>
            </a:r>
            <a:endParaRPr lang="en-US" altLang="ko-KR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이전페이지로 되돌아가기</a:t>
            </a:r>
            <a:endParaRPr lang="ko-KR" altLang="en-US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1251" y="659379"/>
            <a:ext cx="3367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메뉴바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chemeClr val="accent2">
                    <a:lumMod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클릭</a:t>
            </a:r>
            <a:r>
              <a:rPr lang="ko-KR" altLang="en-US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시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프로젝트 이동</a:t>
            </a:r>
            <a:endParaRPr lang="ko-KR" altLang="en-US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322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2152564"/>
            <a:chOff x="2247102" y="3517658"/>
            <a:chExt cx="6438598" cy="2152564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2123658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 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중첩클래스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인터페이스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이해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중첩클래스와 중첩인터페이스에 대해 이해한다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해답지를 베끼는 수준이 되었다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언뜻 언뜻 이해가 될 듯싶다가도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어려웠다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객체에 대한 이해도가 낮은 게 문제인 것 같다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교재를 꾸준히 정독하고 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나중에 다시 보면 꼭 이해될 것이라고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생각하고 학습을 진행해야겠다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783232"/>
            <a:chOff x="2247102" y="3517658"/>
            <a:chExt cx="6438598" cy="1783232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19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예외처리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의 예외 종류와 그에 따른 처리코드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작성</a:t>
              </a:r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'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예외를 던진다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'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라는 말을 이해하기가 어려웠다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교재를 한 번 정독하니 이해도가 꽤 올라갔다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해답지를 베끼지 않고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책을 찾아보고 생각해서 답을 내본 후에 답과 비교해보기 시작했다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598566"/>
            <a:chOff x="2247102" y="3517658"/>
            <a:chExt cx="6438598" cy="1598566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기본 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API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클래스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에서 자주 사용하거나 유용한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API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학습한다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해시코드 비교와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equal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연산자 비교의 차이점이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스트링과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스트링빌더의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차이점이 흥미로웠다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15&amp;return=true"/>
          </p:cNvPr>
          <p:cNvSpPr/>
          <p:nvPr/>
        </p:nvSpPr>
        <p:spPr>
          <a:xfrm>
            <a:off x="2229524" y="477860"/>
            <a:ext cx="263050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15&amp;return=true"/>
          </p:cNvPr>
          <p:cNvSpPr/>
          <p:nvPr/>
        </p:nvSpPr>
        <p:spPr>
          <a:xfrm>
            <a:off x="2225622" y="2457368"/>
            <a:ext cx="126625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15&amp;return=true"/>
          </p:cNvPr>
          <p:cNvSpPr/>
          <p:nvPr/>
        </p:nvSpPr>
        <p:spPr>
          <a:xfrm>
            <a:off x="2225622" y="4502297"/>
            <a:ext cx="162629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61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08281" y="1505318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281" y="498120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중첩클래스</a:t>
            </a:r>
            <a:r>
              <a:rPr lang="en-US" altLang="ko-KR" b="1" dirty="0"/>
              <a:t>, </a:t>
            </a:r>
            <a:r>
              <a:rPr lang="ko-KR" altLang="en-US" b="1" dirty="0"/>
              <a:t>인터페이스 이해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02" y="1806204"/>
            <a:ext cx="2303117" cy="269915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1806204"/>
            <a:ext cx="2787950" cy="285741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9315" y="1806204"/>
            <a:ext cx="3090664" cy="24949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661" y="811058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예외처리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8661" y="1113649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기본 </a:t>
            </a:r>
            <a:r>
              <a:rPr lang="en-US" altLang="ko-KR" b="1" dirty="0"/>
              <a:t>API</a:t>
            </a:r>
            <a:r>
              <a:rPr lang="ko-KR" altLang="en-US" b="1" dirty="0"/>
              <a:t>클래스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58412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783232"/>
            <a:chOff x="2247102" y="3517658"/>
            <a:chExt cx="6438598" cy="1783232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성적처리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ArrayList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와 향상된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for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문을 통해 성적처리를 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향상된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for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 구조를 이해하는데 오래 걸렸다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코드가 짧고 간단하여 이해하는데 도움이 되었다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27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컬렉션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프레임워크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여러 가지 컬렉션의 장단점을 이해한다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List, Set, Map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을 구분하여 이해하기가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활용하는 부분에서는 차이가 그나마 명확해서 이해하는 데에 약간 도움이 되었다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598566"/>
            <a:chOff x="2247102" y="3517658"/>
            <a:chExt cx="6438598" cy="1598566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4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데이터베이스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연계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데이터베이스를 연결하여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sql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문을 통해 원하는 값을 얻어온다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큰 구조는 이해했지만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PreparedStatement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ResultSet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등을 이해하는 게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앞으로 지속적인 실습을 통해 이해하기로 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16&amp;return=true"/>
          </p:cNvPr>
          <p:cNvSpPr/>
          <p:nvPr/>
        </p:nvSpPr>
        <p:spPr>
          <a:xfrm>
            <a:off x="2229524" y="477860"/>
            <a:ext cx="119034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16&amp;return=true"/>
          </p:cNvPr>
          <p:cNvSpPr/>
          <p:nvPr/>
        </p:nvSpPr>
        <p:spPr>
          <a:xfrm>
            <a:off x="2229524" y="2476675"/>
            <a:ext cx="1838420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16&amp;return=true"/>
          </p:cNvPr>
          <p:cNvSpPr/>
          <p:nvPr/>
        </p:nvSpPr>
        <p:spPr>
          <a:xfrm>
            <a:off x="2262879" y="4501933"/>
            <a:ext cx="1805065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6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556792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성적처리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98" y="2132856"/>
            <a:ext cx="2680520" cy="33555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0964" y="2132856"/>
            <a:ext cx="2707747" cy="25120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9457" y="2132856"/>
            <a:ext cx="2181112" cy="3206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7268" y="804773"/>
            <a:ext cx="6464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컬렉션 </a:t>
            </a:r>
            <a:r>
              <a:rPr lang="ko-KR" altLang="en-US" b="1" dirty="0" smtClean="0"/>
              <a:t>프레임워크</a:t>
            </a:r>
            <a:endParaRPr lang="en-US" altLang="ko-KR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67268" y="1107575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데이터베이스 연계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99411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783232"/>
            <a:chOff x="2247102" y="3517658"/>
            <a:chExt cx="6438598" cy="1783232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4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병원관리시스템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환자목록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간단한 병원관리시스템을 구성하고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sql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문을 테스트한다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ArrayList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와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Map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이해도가 낮은 상태에서 결과 값을 담고 활용하는 것이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무작정 따라 하기에 돌입했다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4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학생정보 및 점수데이터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입력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간단한 정보입력을 데이터베이스를 활용해 수행한다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forEach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(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람다식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)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 이해하기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활용을 통해서 간단하고 유용한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메소드임을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깨달았다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598566"/>
            <a:chOff x="2247102" y="3517658"/>
            <a:chExt cx="6438598" cy="1598566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4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9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JAVAFX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구구단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JAVAFX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활용해 구구단을 출력해주는 프로그램을 만든다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JAVAFX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의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메소드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활용법이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실행해보고 고치고를 반복하며 터득했다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17&amp;return=true"/>
          </p:cNvPr>
          <p:cNvSpPr/>
          <p:nvPr/>
        </p:nvSpPr>
        <p:spPr>
          <a:xfrm>
            <a:off x="2229524" y="477860"/>
            <a:ext cx="2342476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18&amp;return=true"/>
          </p:cNvPr>
          <p:cNvSpPr/>
          <p:nvPr/>
        </p:nvSpPr>
        <p:spPr>
          <a:xfrm>
            <a:off x="2229524" y="2470069"/>
            <a:ext cx="2558500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19&amp;return=true"/>
          </p:cNvPr>
          <p:cNvSpPr/>
          <p:nvPr/>
        </p:nvSpPr>
        <p:spPr>
          <a:xfrm>
            <a:off x="2225622" y="4512283"/>
            <a:ext cx="126625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614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병원관리시스템 환자목록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384" y="1679473"/>
            <a:ext cx="2680370" cy="434205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4048" y="1398860"/>
            <a:ext cx="2862005" cy="520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6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 </a:t>
            </a:r>
            <a:r>
              <a:rPr lang="ko-KR" altLang="en-US" b="1" dirty="0"/>
              <a:t>학생정보 및 점수데이터 입력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68" y="1726004"/>
            <a:ext cx="2662699" cy="38388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2322" y="1706897"/>
            <a:ext cx="2717151" cy="38497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1828" y="1729087"/>
            <a:ext cx="2477562" cy="35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JAVAFX </a:t>
            </a:r>
            <a:r>
              <a:rPr lang="ko-KR" altLang="en-US" b="1" dirty="0"/>
              <a:t>구구단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9350" y="2562225"/>
            <a:ext cx="43053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967898"/>
            <a:chOff x="2247102" y="3517658"/>
            <a:chExt cx="6438598" cy="1967898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93899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4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10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~ 4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30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JAVAFX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제조회사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DB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프로그램 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(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팀 프로젝트</a:t>
              </a:r>
              <a:r>
                <a:rPr lang="en-US" altLang="ko-KR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)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JAVAFX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활용해 애플리케이션을 만든다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 </a:t>
              </a:r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데이터베이스 구조 설정하는 문제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(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특히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정규화 과정을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잘 몰라 어려웠다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.)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와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인터페이스 구성을 어떻게 해야 사용자가 편하게 사용할지 계획하는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점이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팀원과 여러 가지 시도를 해보고 가장 좋은 방향으로 진행했다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783232"/>
            <a:chOff x="2247102" y="3517658"/>
            <a:chExt cx="6438598" cy="1783232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JSP request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객체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활용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request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활용하여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웹 페이지에서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데이터를 전송하거나 페이지에서 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유지하는 법을 학습한다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HTML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과 자바코드를 번갈아 사용하는 점이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실행해보고 나니 굉장히 유용한 부분이라는 것을 깨달을 수 있었다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967898"/>
            <a:chOff x="2247102" y="3517658"/>
            <a:chExt cx="6438598" cy="1967898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93899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4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JSP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데이터베이스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연계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간단한 구조로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JSP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페이지에서 고객정보를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입력 받아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데이터베이스에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저장하는 코드를 작성한다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서블릿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등이 생소해서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그동안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학습했던 데이터베이스 연결도 이해가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잘 되지 않았다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너무 어려울 땐 무작정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따라하고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나중에 이해하는 습관이 생겼다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22&amp;return=true"/>
          </p:cNvPr>
          <p:cNvSpPr/>
          <p:nvPr/>
        </p:nvSpPr>
        <p:spPr>
          <a:xfrm>
            <a:off x="2225622" y="4512283"/>
            <a:ext cx="1698306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21&amp;return=true"/>
          </p:cNvPr>
          <p:cNvSpPr/>
          <p:nvPr/>
        </p:nvSpPr>
        <p:spPr>
          <a:xfrm>
            <a:off x="2252044" y="2488437"/>
            <a:ext cx="1698306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20&amp;return=true"/>
          </p:cNvPr>
          <p:cNvSpPr/>
          <p:nvPr/>
        </p:nvSpPr>
        <p:spPr>
          <a:xfrm>
            <a:off x="2225622" y="472422"/>
            <a:ext cx="3138466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84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JAVAFX </a:t>
            </a:r>
            <a:r>
              <a:rPr lang="ko-KR" altLang="en-US" b="1" dirty="0"/>
              <a:t>제조회사</a:t>
            </a:r>
            <a:r>
              <a:rPr lang="en-US" altLang="ko-KR" b="1" dirty="0"/>
              <a:t>DB</a:t>
            </a:r>
            <a:r>
              <a:rPr lang="ko-KR" altLang="en-US" b="1" dirty="0"/>
              <a:t>프로그램 </a:t>
            </a:r>
            <a:r>
              <a:rPr lang="en-US" altLang="ko-KR" b="1" dirty="0"/>
              <a:t>(</a:t>
            </a:r>
            <a:r>
              <a:rPr lang="ko-KR" altLang="en-US" b="1" dirty="0" smtClean="0"/>
              <a:t>팀 프로젝트</a:t>
            </a:r>
            <a:r>
              <a:rPr lang="en-US" altLang="ko-KR" b="1" dirty="0"/>
              <a:t>)</a:t>
            </a:r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640" y="1583234"/>
            <a:ext cx="6516638" cy="448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1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50632320" descr="EMB00001d1c1ac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304804"/>
            <a:ext cx="1224136" cy="16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250168" y="2316762"/>
            <a:ext cx="6438598" cy="452431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u="sng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개발자가 되려고 한 </a:t>
            </a:r>
            <a:r>
              <a:rPr lang="ko-KR" altLang="en-US" sz="1600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계기</a:t>
            </a:r>
            <a:r>
              <a:rPr lang="en-US" altLang="ko-KR" sz="1600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?</a:t>
            </a:r>
          </a:p>
          <a:p>
            <a:pPr fontAlgn="base"/>
            <a:endParaRPr lang="en-US" altLang="ko-KR" sz="1600" u="sng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en-US" altLang="ko-KR" sz="16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'</a:t>
            </a:r>
            <a:r>
              <a:rPr lang="ko-KR" altLang="en-US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인생의 가장 </a:t>
            </a:r>
            <a:r>
              <a:rPr lang="ko-KR" altLang="en-US" sz="1600" b="1" u="sng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큰 기회</a:t>
            </a:r>
            <a:r>
              <a:rPr lang="ko-KR" altLang="en-US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는 가장 큰 위기에 찾아온다</a:t>
            </a:r>
            <a:r>
              <a:rPr lang="en-US" altLang="ko-KR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.'</a:t>
            </a:r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작년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겨울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2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년 간 공무원시험에 불합격한 저는 절망에 빠졌습니다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아내는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둘째 아이를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임신한 상태에서 취업이 간절했던 저는 무작정 직업학교에 들어가 입학했습니다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그리고 처음 코딩을 배우던 날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아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내가 너무 알아보지도 않고 시작한 것은 아닌가 하는 후회를 하려던 찰나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제가 작성한 영어 몇 글자가 인터넷에서 보던 텍스트박스와 버튼이 되는 것을 보고 ‘</a:t>
            </a:r>
            <a:r>
              <a:rPr lang="ko-KR" altLang="en-US" sz="16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찌릿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’한 감정을 느꼈습니다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</a:p>
          <a:p>
            <a:pPr fontAlgn="base"/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아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그것은 마치 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11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살이 되던 해 처음 </a:t>
            </a:r>
            <a:r>
              <a:rPr lang="ko-KR" altLang="en-US" sz="16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스타크래프트를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접했던 어린아이의 순수함과 호기심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만족감을 동시에 충족시켜주던 새로운 경험과 비등한 감정이 되기에 충분했습니다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그리고 제 손으로 처음으로 홈페이지 레이아웃을 완성했을 때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처음으로 스프링으로 데이터베이스에서 원하는 값을 얻어왔을 때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처음으로 제이쿼리를 올바르게 작동시켰을 때 그 감정을 다시 한 번 느꼈습니다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이런 경험을 통해 제가 ‘원하는 길’이라는 것을 확신하게 되었습니다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2" name="직사각형 21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직사각형 22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" name="직사각형 23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직사각형 24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" name="직사각형 25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 flipV="1">
            <a:off x="2313920" y="2139885"/>
            <a:ext cx="6830080" cy="5247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95736" y="511097"/>
            <a:ext cx="2753880" cy="153888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임수용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林水龍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Lim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Soo-yong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ghostready@naver.com</a:t>
            </a:r>
          </a:p>
          <a:p>
            <a:endParaRPr lang="en-US" altLang="ko-KR" sz="3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01023216370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740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JSP request</a:t>
            </a:r>
            <a:r>
              <a:rPr lang="ko-KR" altLang="en-US" b="1" dirty="0"/>
              <a:t>객체 활용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672990"/>
            <a:ext cx="4109988" cy="44192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4362" y="2492896"/>
            <a:ext cx="4135756" cy="249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7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JSP </a:t>
            </a:r>
            <a:r>
              <a:rPr lang="ko-KR" altLang="en-US" b="1" dirty="0"/>
              <a:t>데이터베이스 연계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204" y="1583234"/>
            <a:ext cx="2880002" cy="41079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848" y="1571384"/>
            <a:ext cx="3306898" cy="41079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08388" y="1583234"/>
            <a:ext cx="2293622" cy="244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6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783232"/>
            <a:chOff x="2247102" y="3517658"/>
            <a:chExt cx="6438598" cy="1783232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9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적용 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JSP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게시판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sql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문을 따로 관리할 수 있는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적용하여 게시판을 구성한다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코드구성이 간단해서 그런 지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활용한 이점을 찾기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앞으로 천천히 경험하면 될 것 같다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783232"/>
            <a:chOff x="2247102" y="3517658"/>
            <a:chExt cx="6438598" cy="1783232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JSP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회원가입 및 로그인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구성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JSP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와 데이터베이스를 연결해서 회원 가입과 로그인 정보수정을 할 수 있는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페이지를 코드로 구성한다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코드양이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많아짐에 따라서 코드 이해도가 낮아졌다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코드를 보는 것이 익숙해지길 기다리면서 자주 분석하는 습관을 길러야겠다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783232"/>
            <a:chOff x="2247102" y="3517658"/>
            <a:chExt cx="6438598" cy="1783232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 </a:t>
              </a:r>
            </a:p>
            <a:p>
              <a:pPr fontAlgn="base"/>
              <a:r>
                <a:rPr lang="en-US" altLang="ko-KR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적용 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MVC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게시판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구성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프레임워크를 활용해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MVC Model1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방식의 게시판을 구성한다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들여쓰기나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댓글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그룹 짜는 구조가 어려웠고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페이징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처리는 어려워서 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적용하지 못했다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강의를 따로 시청하여 습득할 예정이다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24&amp;return=true"/>
          </p:cNvPr>
          <p:cNvSpPr/>
          <p:nvPr/>
        </p:nvSpPr>
        <p:spPr>
          <a:xfrm>
            <a:off x="2252044" y="2488437"/>
            <a:ext cx="2103932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25&amp;return=true"/>
          </p:cNvPr>
          <p:cNvSpPr/>
          <p:nvPr/>
        </p:nvSpPr>
        <p:spPr>
          <a:xfrm>
            <a:off x="2225622" y="4524881"/>
            <a:ext cx="2274370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23&amp;return=true"/>
          </p:cNvPr>
          <p:cNvSpPr/>
          <p:nvPr/>
        </p:nvSpPr>
        <p:spPr>
          <a:xfrm>
            <a:off x="2261154" y="462729"/>
            <a:ext cx="1806790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63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적용 </a:t>
            </a:r>
            <a:r>
              <a:rPr lang="en-US" altLang="ko-KR" b="1" dirty="0"/>
              <a:t>JSP </a:t>
            </a:r>
            <a:r>
              <a:rPr lang="ko-KR" altLang="en-US" b="1" dirty="0"/>
              <a:t>게시판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1397075"/>
            <a:ext cx="3657535" cy="52747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1397075"/>
            <a:ext cx="3054968" cy="30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JSP </a:t>
            </a:r>
            <a:r>
              <a:rPr lang="ko-KR" altLang="en-US" b="1" dirty="0"/>
              <a:t>회원가입 및 로그인 구성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68" y="1385588"/>
            <a:ext cx="4403503" cy="505179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2040" y="1385588"/>
            <a:ext cx="3751283" cy="505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0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err="1"/>
              <a:t>Mybatis</a:t>
            </a:r>
            <a:r>
              <a:rPr lang="ko-KR" altLang="en-US" b="1" dirty="0"/>
              <a:t>적용 </a:t>
            </a:r>
            <a:r>
              <a:rPr lang="en-US" altLang="ko-KR" b="1" dirty="0"/>
              <a:t>MVC </a:t>
            </a:r>
            <a:r>
              <a:rPr lang="ko-KR" altLang="en-US" b="1" dirty="0"/>
              <a:t>게시판 구성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98" y="1397075"/>
            <a:ext cx="2562601" cy="39737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3252" y="1397075"/>
            <a:ext cx="3383171" cy="336109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7376" y="1397075"/>
            <a:ext cx="2621543" cy="3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7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783232"/>
            <a:chOff x="2247102" y="3517658"/>
            <a:chExt cx="6438598" cy="1783232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28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어플리케이션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CTX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활용한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계산기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CTX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활용하여 어플리케이션 테스트를 수행한다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JAVAFX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처음처럼 적용하는 부분이 생소했다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이해보다는 실행위주로 학습했다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28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CTX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활용하여 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BMI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계산하는 프로그램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만들기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정보를 입력하면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BMI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계산하여 출력하는 프로그램을 만든다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bean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이나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property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태그 등이 생소했다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HTML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태그와 비교하며 이해하는 것이 조금 도움 됐다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598566"/>
            <a:chOff x="2247102" y="3517658"/>
            <a:chExt cx="6438598" cy="1598566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MVC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패턴 정리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Spring MVC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프로그램 코딩 전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MVC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의 개념을 명확히 이해한다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Model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부분이 정확히 무엇을 하는 부분인지 이해하기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전체를 코딩하고 이해해보기로 생각했다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27&amp;return=true"/>
          </p:cNvPr>
          <p:cNvSpPr/>
          <p:nvPr/>
        </p:nvSpPr>
        <p:spPr>
          <a:xfrm>
            <a:off x="2252044" y="2488437"/>
            <a:ext cx="3112044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26&amp;return=true"/>
          </p:cNvPr>
          <p:cNvSpPr/>
          <p:nvPr/>
        </p:nvSpPr>
        <p:spPr>
          <a:xfrm>
            <a:off x="2252044" y="456129"/>
            <a:ext cx="2535980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27&amp;return=true"/>
          </p:cNvPr>
          <p:cNvSpPr/>
          <p:nvPr/>
        </p:nvSpPr>
        <p:spPr>
          <a:xfrm>
            <a:off x="2195736" y="4486254"/>
            <a:ext cx="1224136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110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어플리케이션</a:t>
            </a:r>
            <a:r>
              <a:rPr lang="en-US" altLang="ko-KR" b="1" dirty="0"/>
              <a:t>CTX</a:t>
            </a:r>
            <a:r>
              <a:rPr lang="ko-KR" altLang="en-US" b="1" dirty="0"/>
              <a:t>를 활용한 계산기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1397075"/>
            <a:ext cx="33909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66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55325" y="1263222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CTX</a:t>
            </a:r>
            <a:r>
              <a:rPr lang="ko-KR" altLang="en-US" b="1" dirty="0"/>
              <a:t>활용하여 </a:t>
            </a:r>
            <a:r>
              <a:rPr lang="en-US" altLang="ko-KR" b="1" dirty="0"/>
              <a:t>BMI</a:t>
            </a:r>
            <a:r>
              <a:rPr lang="ko-KR" altLang="en-US" b="1" dirty="0"/>
              <a:t>계산하는 프로그램 만들기</a:t>
            </a:r>
            <a:endParaRPr lang="en-US" altLang="ko-KR" b="1" dirty="0"/>
          </a:p>
          <a:p>
            <a:pPr fontAlgn="base"/>
            <a:r>
              <a:rPr lang="en-US" altLang="ko-KR" b="1" dirty="0"/>
              <a:t>MVC </a:t>
            </a:r>
            <a:r>
              <a:rPr lang="ko-KR" altLang="en-US" b="1" dirty="0"/>
              <a:t>패턴 정리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130" y="1412776"/>
            <a:ext cx="2412730" cy="53732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055" y="1412776"/>
            <a:ext cx="2194064" cy="241048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2055" y="4437112"/>
            <a:ext cx="3537369" cy="120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8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967898"/>
            <a:chOff x="2247102" y="3517658"/>
            <a:chExt cx="6438598" cy="1967898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93899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Valid </a:t>
              </a:r>
              <a:r>
                <a:rPr lang="ko-KR" altLang="en-US" sz="1200" b="1" dirty="0" err="1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어노테이션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활용하여 데이터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검증하기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일반적인 검증이 아닌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dependency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추가하여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Valid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어노테이션을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활용해 데이터를 검증한다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Validator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클래스가 있는 상태에서 진행해서 이해하는데 어려움이 컸다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어노테이션으로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클래스 없이 간단하게 검증하는 점이 좋았다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7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Spring </a:t>
              </a:r>
              <a:r>
                <a:rPr lang="en-US" altLang="ko-KR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게시판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구현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Spring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과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활용하여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MVC Model2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방식의 게시판을 구현해본다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MVC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구조를 완벽하게 이해하지 못했다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동영상 강의를 반복해서 시청했다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783232"/>
            <a:chOff x="2247102" y="3517658"/>
            <a:chExt cx="6438598" cy="1783232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8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~ 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30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Spring </a:t>
              </a:r>
              <a:r>
                <a:rPr lang="en-US" altLang="ko-KR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사이트 구현 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(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개인 프로젝트</a:t>
              </a:r>
              <a:r>
                <a:rPr lang="en-US" altLang="ko-KR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)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Spring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활용하여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렌트카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사이트를 구현한다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스프링 프로젝트 실행 문제 등 여러 가지 코딩문제에 부딪혀</a:t>
              </a: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진행하지 못했다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틈나는 시간에 따로 코드를 작성하고 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30&amp;return=true"/>
          </p:cNvPr>
          <p:cNvSpPr/>
          <p:nvPr/>
        </p:nvSpPr>
        <p:spPr>
          <a:xfrm>
            <a:off x="2195736" y="4486254"/>
            <a:ext cx="3240360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29&amp;return=true"/>
          </p:cNvPr>
          <p:cNvSpPr/>
          <p:nvPr/>
        </p:nvSpPr>
        <p:spPr>
          <a:xfrm>
            <a:off x="2225622" y="2467085"/>
            <a:ext cx="2130354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28&amp;return=true"/>
          </p:cNvPr>
          <p:cNvSpPr/>
          <p:nvPr/>
        </p:nvSpPr>
        <p:spPr>
          <a:xfrm>
            <a:off x="2225622" y="470282"/>
            <a:ext cx="306645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353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50632320" descr="EMB00001d1c1ac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304804"/>
            <a:ext cx="1224136" cy="16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09866" y="2321029"/>
            <a:ext cx="6438598" cy="427809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u="sng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개발자로서 되고 싶은 </a:t>
            </a:r>
            <a:r>
              <a:rPr lang="ko-KR" altLang="en-US" sz="1600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모습은</a:t>
            </a:r>
            <a:r>
              <a:rPr lang="en-US" altLang="ko-KR" sz="1600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?</a:t>
            </a:r>
          </a:p>
          <a:p>
            <a:pPr fontAlgn="base"/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en-US" altLang="ko-KR" sz="16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'</a:t>
            </a:r>
            <a:r>
              <a:rPr lang="ko-KR" altLang="en-US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애매한 리더보다는 </a:t>
            </a:r>
            <a:r>
              <a:rPr lang="ko-KR" altLang="en-US" sz="1600" b="1" u="sng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최상의 서포터</a:t>
            </a:r>
            <a:r>
              <a:rPr lang="ko-KR" altLang="en-US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가 되고 싶다</a:t>
            </a:r>
            <a:r>
              <a:rPr lang="en-US" altLang="ko-KR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.‘</a:t>
            </a:r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‘타인에게 피해주는 사람이 되지 말자’는 생각을 가지고 지내는 저로서는 학교에서 프로젝트를 여러 번 진행하면서 특별한 장점을 발견했습니다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그것은 주어진 일에 대해서는 책임을 다하며 최선을 다해 팀에게 도움이 되려 한다는 점이었습니다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</a:p>
          <a:p>
            <a:pPr fontAlgn="base"/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팀원이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제 결과물이 봤을 때 ‘잘 만들었다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.’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라는 말을 들을 수 있도록 끊임없이 개선하고 섬세하게 작업했습니다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작업 툴이 호환이 되지 않을 때에는 직접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그림 판과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파워포인트를 이용해 툴을 이용한 결과물과 똑같이 나오도록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시도하기도 했습니다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</a:p>
          <a:p>
            <a:pPr fontAlgn="base"/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작업이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까다롭고 어려움이 클수록 지시를 했던 팀장의 만족감이 커지고 그대로 저의 성취감으로 돌아오는 것을 느꼈습니다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이를 통해서 누구든지 저를 떠올리면 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'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아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 사람과 함께라면 무슨 일을 하든지 해낼 수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있어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!'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라는 생각이 들 수 있는 사람이 되고 싶다는 생각을 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2" name="직사각형 21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직사각형 22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" name="직사각형 23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직사각형 24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" name="직사각형 25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 flipV="1">
            <a:off x="2313920" y="2139885"/>
            <a:ext cx="6830080" cy="5247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195736" y="511097"/>
            <a:ext cx="2753880" cy="153888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임수용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林水龍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Lim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Soo-yong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ghostready@naver.com</a:t>
            </a:r>
          </a:p>
          <a:p>
            <a:endParaRPr lang="en-US" altLang="ko-KR" sz="3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01023216370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58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Valid </a:t>
            </a:r>
            <a:r>
              <a:rPr lang="ko-KR" altLang="en-US" b="1" dirty="0" err="1" smtClean="0"/>
              <a:t>어노테이션</a:t>
            </a:r>
            <a:r>
              <a:rPr lang="ko-KR" altLang="en-US" b="1" dirty="0" smtClean="0"/>
              <a:t> </a:t>
            </a:r>
            <a:r>
              <a:rPr lang="ko-KR" altLang="en-US" b="1" dirty="0"/>
              <a:t>활용하여 데이터 검증하기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698" y="1366828"/>
            <a:ext cx="2719639" cy="49471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7824" y="1366828"/>
            <a:ext cx="3648963" cy="49471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3103" y="1366828"/>
            <a:ext cx="1745245" cy="293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38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Spring </a:t>
            </a:r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게시판 구현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704" y="1583234"/>
            <a:ext cx="4680520" cy="492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3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Spring </a:t>
            </a:r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사이트 구현 </a:t>
            </a:r>
            <a:r>
              <a:rPr lang="en-US" altLang="ko-KR" b="1" dirty="0"/>
              <a:t>(</a:t>
            </a:r>
            <a:r>
              <a:rPr lang="ko-KR" altLang="en-US" b="1" dirty="0"/>
              <a:t>개인 프로젝트</a:t>
            </a:r>
            <a:r>
              <a:rPr lang="en-US" altLang="ko-KR" b="1" dirty="0"/>
              <a:t>)</a:t>
            </a:r>
          </a:p>
          <a:p>
            <a:pPr fontAlgn="base"/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1253" y="1426419"/>
            <a:ext cx="6287170" cy="503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0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95736" y="304804"/>
            <a:ext cx="6438598" cy="1783232"/>
            <a:chOff x="2247102" y="3517658"/>
            <a:chExt cx="6438598" cy="1783232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파이썬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en-US" altLang="ko-KR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wxFormBuilder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이용한 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CRUD GUI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구현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wxFormBuilder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활용하여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파이썬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어플리케이션을 작성한다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생소한 언어를 빠르게 학습하는 바람에 과부하에 걸렸다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JAVAFX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와 비슷해 그나마 이해하기 조금 수월했다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95736" y="2301607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6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28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파이썬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데이터베이스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연결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파이썬과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데이터베이스를 연결하고 간단한 테스트를 진행한다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정보처리기사 실기시험으로 인해 약간 소홀히 하였다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전체적인 구조는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와 비슷하여 어느 정도는 이해할 수 있었다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95736" y="4327316"/>
            <a:ext cx="6438598" cy="1598566"/>
            <a:chOff x="2247102" y="3517658"/>
            <a:chExt cx="6438598" cy="1598566"/>
          </a:xfrm>
        </p:grpSpPr>
        <p:cxnSp>
          <p:nvCxnSpPr>
            <p:cNvPr id="27" name="직선 연결선 26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7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파이썬으로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간단한 어플리케이션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작성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wxFormBuilder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와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sqlite3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를 활용해 간단한 어플리케이션을 </a:t>
              </a:r>
              <a:r>
                <a:rPr lang="ko-KR" altLang="en-US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작성한다</a:t>
              </a:r>
              <a:endPara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wxFormBuilder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가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JAVAFX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보다는 까다로워서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버벅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거렸다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대부분 유사한 점이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코딩하는데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도움이 되었다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직사각형 17">
            <a:hlinkClick r:id="" action="ppaction://customshow?id=32&amp;return=true"/>
          </p:cNvPr>
          <p:cNvSpPr/>
          <p:nvPr/>
        </p:nvSpPr>
        <p:spPr>
          <a:xfrm>
            <a:off x="2225622" y="2467085"/>
            <a:ext cx="1914330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1" name="직사각형 20">
            <a:hlinkClick r:id="" action="ppaction://customshow?id=33&amp;return=true"/>
          </p:cNvPr>
          <p:cNvSpPr/>
          <p:nvPr/>
        </p:nvSpPr>
        <p:spPr>
          <a:xfrm>
            <a:off x="2225622" y="4509120"/>
            <a:ext cx="2706418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3" name="직사각형 22">
            <a:hlinkClick r:id="" action="ppaction://customshow?id=31&amp;return=true"/>
          </p:cNvPr>
          <p:cNvSpPr/>
          <p:nvPr/>
        </p:nvSpPr>
        <p:spPr>
          <a:xfrm>
            <a:off x="2234368" y="494512"/>
            <a:ext cx="3489759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5" name="직사각형 2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77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en-US" altLang="ko-KR" b="1" dirty="0" err="1"/>
              <a:t>wxFormBuilder</a:t>
            </a:r>
            <a:r>
              <a:rPr lang="ko-KR" altLang="en-US" b="1" dirty="0"/>
              <a:t>를 이용한 </a:t>
            </a:r>
            <a:r>
              <a:rPr lang="en-US" altLang="ko-KR" b="1" dirty="0"/>
              <a:t>CRUD GUI</a:t>
            </a:r>
            <a:r>
              <a:rPr lang="ko-KR" altLang="en-US" b="1" dirty="0"/>
              <a:t>구현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1268760"/>
            <a:ext cx="5326732" cy="53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6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err="1"/>
              <a:t>파이썬</a:t>
            </a:r>
            <a:r>
              <a:rPr lang="ko-KR" altLang="en-US" b="1" dirty="0"/>
              <a:t> 데이터베이스 연결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52" y="1268760"/>
            <a:ext cx="3494544" cy="51155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016" y="1268760"/>
            <a:ext cx="3220385" cy="511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0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err="1"/>
              <a:t>파이썬으로</a:t>
            </a:r>
            <a:r>
              <a:rPr lang="ko-KR" altLang="en-US" b="1" dirty="0"/>
              <a:t> 간단한 어플리케이션 작성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1208566"/>
            <a:ext cx="4569927" cy="53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11560" y="8397552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180793" y="2565649"/>
            <a:ext cx="6438598" cy="1783232"/>
            <a:chOff x="2247102" y="3517658"/>
            <a:chExt cx="6438598" cy="1783232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754326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7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~ 7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31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Spring </a:t>
              </a:r>
              <a:r>
                <a:rPr lang="en-US" altLang="ko-KR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웹 프로그래밍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(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팀 프로젝트</a:t>
              </a:r>
              <a:r>
                <a:rPr lang="en-US" altLang="ko-KR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)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Spring </a:t>
              </a:r>
              <a:r>
                <a:rPr lang="en-US" altLang="ko-KR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Mybatis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MVC Model2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구조로 웹 어플리케이션을 작성한다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이 메일 구조이해와 데이터베이스 연결 및 코딩에서 문제가 많이 발생하였다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잦은 검색과 팀원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, 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팀장들의 도움으로 많은 문제를 해결하였다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243841" y="4714111"/>
            <a:ext cx="6438598" cy="1598566"/>
            <a:chOff x="2247102" y="3517658"/>
            <a:chExt cx="6438598" cy="1598566"/>
          </a:xfrm>
        </p:grpSpPr>
        <p:cxnSp>
          <p:nvCxnSpPr>
            <p:cNvPr id="20" name="직선 연결선 19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247102" y="3546564"/>
              <a:ext cx="6438598" cy="1569660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7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18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아두이노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우노보드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 err="1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스위칭제어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간단한 구조의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우노보드를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구성하고 제어한다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코드가 다른 점이 이해가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무작정 </a:t>
              </a:r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따라하며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그 후에 이해하였다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80793" y="393775"/>
            <a:ext cx="6438598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 fontAlgn="base" latinLnBrk="0"/>
            <a:r>
              <a:rPr lang="en-US" altLang="ko-KR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7</a:t>
            </a:r>
            <a:r>
              <a: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월 </a:t>
            </a:r>
            <a:r>
              <a:rPr lang="en-US" altLang="ko-KR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2</a:t>
            </a:r>
            <a:r>
              <a: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일</a:t>
            </a:r>
          </a:p>
          <a:p>
            <a:pPr fontAlgn="base"/>
            <a:r>
              <a:rPr lang="ko-KR" altLang="en-US" sz="1200" b="1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파이썬</a:t>
            </a:r>
            <a:r>
              <a:rPr lang="ko-KR" altLang="en-US" sz="12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en-US" altLang="ko-KR" sz="1200" b="1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DJango</a:t>
            </a:r>
            <a:r>
              <a:rPr lang="en-US" altLang="ko-KR" sz="12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ko-KR" altLang="en-US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연결</a:t>
            </a:r>
            <a:endParaRPr lang="en-US" altLang="ko-KR" sz="1200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ko-KR" altLang="en-US" sz="12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2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파이썬과</a:t>
            </a:r>
            <a:r>
              <a: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en-US" altLang="ko-KR" sz="12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Django</a:t>
            </a:r>
            <a:r>
              <a: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를 연결해 웹 어플리케이션을 작성할 수 있는 구조를 만든다</a:t>
            </a:r>
            <a:r>
              <a:rPr lang="en-US" altLang="ko-KR" sz="12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</a:p>
          <a:p>
            <a:pPr fontAlgn="base"/>
            <a:endParaRPr lang="ko-KR" altLang="en-US" sz="12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구조가 생소해서 이해하기 어려웠다</a:t>
            </a:r>
            <a:r>
              <a:rPr lang="en-US" altLang="ko-KR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endParaRPr lang="en-US" altLang="ko-KR" sz="12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ko-KR" altLang="en-US" sz="12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작성한 연결방법을 자주 실행해 보는 편이 좋겠다</a:t>
            </a:r>
            <a:r>
              <a:rPr lang="en-US" altLang="ko-KR" sz="12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  <a:endParaRPr lang="ko-KR" altLang="en-US" sz="12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2193368" y="319523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hlinkClick r:id="" action="ppaction://customshow?id=34&amp;return=true"/>
          </p:cNvPr>
          <p:cNvSpPr/>
          <p:nvPr/>
        </p:nvSpPr>
        <p:spPr>
          <a:xfrm>
            <a:off x="2234369" y="526596"/>
            <a:ext cx="1545544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5" name="직사각형 24">
            <a:hlinkClick r:id="" action="ppaction://customshow?id=35&amp;return=true"/>
          </p:cNvPr>
          <p:cNvSpPr/>
          <p:nvPr/>
        </p:nvSpPr>
        <p:spPr>
          <a:xfrm>
            <a:off x="2220152" y="2732982"/>
            <a:ext cx="3215943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26" name="직사각형 25">
            <a:hlinkClick r:id="" action="ppaction://customshow?id=36&amp;return=true"/>
          </p:cNvPr>
          <p:cNvSpPr/>
          <p:nvPr/>
        </p:nvSpPr>
        <p:spPr>
          <a:xfrm>
            <a:off x="2274091" y="4905799"/>
            <a:ext cx="2225902" cy="3233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8" name="직사각형 27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9" name="직사각형 2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0" name="직사각형 2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1" name="직사각형 3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32" name="직사각형 31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7041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err="1"/>
              <a:t>파이썬</a:t>
            </a:r>
            <a:r>
              <a:rPr lang="ko-KR" altLang="en-US" b="1" dirty="0"/>
              <a:t> </a:t>
            </a:r>
            <a:r>
              <a:rPr lang="en-US" altLang="ko-KR" b="1" dirty="0" err="1"/>
              <a:t>DJango</a:t>
            </a:r>
            <a:r>
              <a:rPr lang="en-US" altLang="ko-KR" b="1" dirty="0"/>
              <a:t> </a:t>
            </a:r>
            <a:r>
              <a:rPr lang="ko-KR" altLang="en-US" b="1" dirty="0"/>
              <a:t>연결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1340768"/>
            <a:ext cx="3820357" cy="537321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4451" y="1340768"/>
            <a:ext cx="3853125" cy="537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9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Spring </a:t>
            </a:r>
            <a:r>
              <a:rPr lang="en-US" altLang="ko-KR" b="1" dirty="0" err="1"/>
              <a:t>Mybatis</a:t>
            </a:r>
            <a:r>
              <a:rPr lang="en-US" altLang="ko-KR" b="1" dirty="0"/>
              <a:t> </a:t>
            </a:r>
            <a:r>
              <a:rPr lang="ko-KR" altLang="en-US" b="1" dirty="0"/>
              <a:t>웹 프로그래밍</a:t>
            </a:r>
            <a:r>
              <a:rPr lang="en-US" altLang="ko-KR" b="1" dirty="0"/>
              <a:t>(</a:t>
            </a:r>
            <a:r>
              <a:rPr lang="ko-KR" altLang="en-US" b="1" dirty="0"/>
              <a:t>팀 프로젝트</a:t>
            </a:r>
            <a:r>
              <a:rPr lang="en-US" altLang="ko-KR" b="1" dirty="0"/>
              <a:t>)</a:t>
            </a:r>
          </a:p>
          <a:p>
            <a:pPr fontAlgn="base"/>
            <a:endParaRPr lang="en-US" altLang="ko-KR" b="1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560" y="1806204"/>
            <a:ext cx="7380629" cy="392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9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50632320" descr="EMB00001d1c1ac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304804"/>
            <a:ext cx="1224136" cy="16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09866" y="2321029"/>
            <a:ext cx="6438598" cy="403187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u="sng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성취를 이룬 경험과 </a:t>
            </a:r>
            <a:r>
              <a:rPr lang="ko-KR" altLang="en-US" sz="1600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그로 인해 </a:t>
            </a:r>
            <a:r>
              <a:rPr lang="ko-KR" altLang="en-US" sz="1600" u="sng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얻은 교훈이 </a:t>
            </a:r>
            <a:r>
              <a:rPr lang="ko-KR" altLang="en-US" sz="1600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있다면</a:t>
            </a:r>
            <a:r>
              <a:rPr lang="en-US" altLang="ko-KR" sz="1600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?</a:t>
            </a:r>
          </a:p>
          <a:p>
            <a:pPr fontAlgn="base"/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en-US" altLang="ko-KR" sz="16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'</a:t>
            </a:r>
            <a:r>
              <a:rPr lang="ko-KR" altLang="en-US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진심을 다하면 </a:t>
            </a:r>
            <a:r>
              <a:rPr lang="ko-KR" altLang="en-US" sz="1600" b="1" u="sng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마음이 들린다</a:t>
            </a:r>
            <a:r>
              <a:rPr lang="en-US" altLang="ko-KR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.'</a:t>
            </a:r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학원에서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최종 프로젝트를 진행하면서 여러 가지 어려움에 부딪혔습니다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배우고 배워도 부족한 느낌이 들어서 수업이 끝나면 무턱대고 동영상강의를 시청했습니다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간단한 객체생성조차도 제대로 이해하지 못하는 수준이었습니다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endParaRPr lang="en-US" altLang="ko-KR" sz="16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그래서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자바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JSP, SPRING, MYBATIS,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자바스크립트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제이쿼리를 보면서 </a:t>
            </a:r>
            <a:r>
              <a:rPr lang="ko-KR" altLang="en-US" sz="16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블로그에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간단하게라도 정리했습니다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결과는 생각보다 굉장했습니다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스프링과 </a:t>
            </a:r>
            <a:r>
              <a:rPr lang="ko-KR" altLang="en-US" sz="16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마이바티스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적용을 어려워하던 제가 프로젝트에서 개인파트를 일찍 끝내고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다른 팀원에게 미약하게나마 도움을 주고 있었습니다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이를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통해 ‘언제나 답은 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다만 내가 알려고 하지 않았을 뿐이다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.’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라는 마음가짐을 이끌어 낼 수 있었습니다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이러한 프로젝트 경험으로 어려움에도 굴하지 않고 맡은 일에 언제나 최선을 다하는 개발자가 되겠다는 결심을 했습니다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  <a:r>
              <a:rPr lang="en-US" altLang="ko-KR" sz="1600" dirty="0"/>
              <a:t> </a:t>
            </a:r>
            <a:endParaRPr lang="ko-KR" altLang="en-US" sz="1600" dirty="0"/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4" name="직사각형 13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직사각형 17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직사각형 18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직사각형 19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 flipV="1">
            <a:off x="2313920" y="2139885"/>
            <a:ext cx="6830080" cy="5247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195736" y="511097"/>
            <a:ext cx="2753880" cy="153888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임수용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林水龍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Lim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Soo-yong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ghostready@naver.com</a:t>
            </a:r>
          </a:p>
          <a:p>
            <a:endParaRPr lang="en-US" altLang="ko-KR" sz="3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01023216370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96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27384"/>
            <a:ext cx="9144000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69698" y="1052736"/>
            <a:ext cx="8670281" cy="55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7268" y="527774"/>
            <a:ext cx="646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err="1"/>
              <a:t>아두이노</a:t>
            </a:r>
            <a:r>
              <a:rPr lang="ko-KR" altLang="en-US" b="1" dirty="0"/>
              <a:t> </a:t>
            </a:r>
            <a:r>
              <a:rPr lang="ko-KR" altLang="en-US" b="1" dirty="0" err="1"/>
              <a:t>우노보드</a:t>
            </a:r>
            <a:r>
              <a:rPr lang="ko-KR" altLang="en-US" b="1" dirty="0"/>
              <a:t> </a:t>
            </a:r>
            <a:r>
              <a:rPr lang="ko-KR" altLang="en-US" b="1" dirty="0" err="1"/>
              <a:t>스위칭제어</a:t>
            </a:r>
            <a:endParaRPr lang="en-US" altLang="ko-KR" b="1" dirty="0"/>
          </a:p>
          <a:p>
            <a:pPr fontAlgn="base"/>
            <a:endParaRPr lang="en-US" altLang="ko-KR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37" y="1699067"/>
            <a:ext cx="67913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1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직선 연결선 43"/>
          <p:cNvCxnSpPr/>
          <p:nvPr/>
        </p:nvCxnSpPr>
        <p:spPr>
          <a:xfrm flipH="1">
            <a:off x="2277480" y="126876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277480" y="303798"/>
            <a:ext cx="6438598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 fontAlgn="base"/>
            <a:r>
              <a:rPr lang="en-US" altLang="ko-KR" sz="2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HTML </a:t>
            </a:r>
            <a:r>
              <a:rPr lang="ko-KR" altLang="en-US" sz="2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화면구현 </a:t>
            </a:r>
            <a:r>
              <a:rPr lang="en-US" altLang="ko-KR" sz="2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– </a:t>
            </a:r>
            <a:r>
              <a:rPr lang="ko-KR" altLang="en-US" sz="2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치킨사이트</a:t>
            </a:r>
            <a:endParaRPr lang="ko-KR" altLang="en-US" sz="24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83046" y="875454"/>
            <a:ext cx="6438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임수용</a:t>
            </a:r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김성규</a:t>
            </a:r>
            <a:endParaRPr lang="ko-KR" altLang="en-US" sz="14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77480" y="1634316"/>
            <a:ext cx="6438598" cy="76944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개발의의</a:t>
            </a:r>
            <a:endParaRPr lang="en-US" altLang="ko-KR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en-US" altLang="ko-KR" sz="12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HTML </a:t>
            </a:r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코드 및 자바스크립트를 이용하여 기본적인 화면구현을 가능하게 한다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  <a:endParaRPr lang="ko-KR" altLang="en-US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311306" y="2636370"/>
            <a:ext cx="643859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주제선정이유</a:t>
            </a:r>
            <a:endParaRPr lang="en-US" altLang="ko-KR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en-US" altLang="ko-KR" sz="12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우리의 삶에서 떼려야 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뗄</a:t>
            </a:r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수 없는 치킨을 선정하여 친숙함을 어필하고 </a:t>
            </a:r>
            <a:endParaRPr lang="en-US" altLang="ko-KR" sz="14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가장 많은 </a:t>
            </a:r>
            <a:r>
              <a:rPr lang="ko-KR" altLang="en-US" sz="1400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프렌차이즈인</a:t>
            </a:r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점을 감안하여 사이트 구현이 후에도 도움이 될 수 있으므로</a:t>
            </a:r>
            <a:endParaRPr lang="en-US" altLang="ko-KR" sz="14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주제를 선정하였다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277480" y="4144336"/>
            <a:ext cx="643859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개발도구</a:t>
            </a:r>
            <a:endParaRPr lang="en-US" altLang="ko-KR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en-US" altLang="ko-KR" sz="12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JSP, </a:t>
            </a:r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HTML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CSS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JavaScript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en-US" altLang="ko-KR" sz="1400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Jquery</a:t>
            </a:r>
            <a:endParaRPr lang="en-US" altLang="ko-KR" sz="14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en-US" altLang="ko-KR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400" b="1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이클립스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en-US" altLang="ko-KR" sz="1400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starUML</a:t>
            </a:r>
            <a:endParaRPr lang="en-US" altLang="ko-KR" sz="14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77480" y="597159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  <a:hlinkClick r:id="rId2"/>
              </a:rPr>
              <a:t>http://mizurew.dothome.co.kr/</a:t>
            </a:r>
            <a:endParaRPr lang="ko-KR" altLang="en-US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54" name="직사각형 53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5" name="직사각형 54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6" name="직사각형 55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7" name="직사각형 56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58" name="직사각형 57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071" y="1188800"/>
            <a:ext cx="3064367" cy="1717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291" y="1188800"/>
            <a:ext cx="3082965" cy="17414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58" y="3167381"/>
            <a:ext cx="3057410" cy="171338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19" y="3169100"/>
            <a:ext cx="3073780" cy="17244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633" y="5129861"/>
            <a:ext cx="3053990" cy="17202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28" y="5132388"/>
            <a:ext cx="3050571" cy="1720221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 flipH="1">
            <a:off x="2746544" y="836712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796136" y="347978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발표시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인트로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페이지 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4" name="직사각형 23">
              <a:hlinkClick r:id="rId8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5" name="직사각형 24">
              <a:hlinkClick r:id="rId9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" name="직사각형 25">
              <a:hlinkClick r:id="rId10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7" name="직사각형 26">
              <a:hlinkClick r:id="rId11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" name="직사각형 27">
              <a:hlinkClick r:id="rId12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279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974543"/>
            <a:ext cx="4536504" cy="25581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837763"/>
            <a:ext cx="4536504" cy="2557493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 flipH="1">
            <a:off x="2735288" y="692696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9" name="직사각형 18">
              <a:hlinkClick r:id="rId4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직사각형 19">
              <a:hlinkClick r:id="rId5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직사각형 20">
              <a:hlinkClick r:id="rId6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직사각형 21">
              <a:hlinkClick r:id="rId7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직사각형 22">
              <a:hlinkClick r:id="rId8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620724" y="279622"/>
            <a:ext cx="550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사이트 명은 치킨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오졌다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! (Awesome chicken!)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8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556792"/>
            <a:ext cx="6841596" cy="382639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H="1">
            <a:off x="2735288" y="90872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3" name="직사각형 12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630005" y="400019"/>
            <a:ext cx="550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간단하게 구성되어 있는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유스케이스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다이어그램 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475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556792"/>
            <a:ext cx="6684060" cy="3754164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H="1">
            <a:off x="2735288" y="90872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3" name="직사각형 12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987824" y="404664"/>
            <a:ext cx="644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메인페이지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디자인은 일반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웹페이지를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검색하여 참조하였습니다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219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27175"/>
            <a:ext cx="6809696" cy="3835697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>
            <a:off x="2735288" y="1124744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2" name="직사각형 11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707904" y="404664"/>
            <a:ext cx="550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모던한 느낌을 주는 로그인 페이지를 구성하였습니다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DB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연동은 되어있지 않은 단계입니다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4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628800"/>
            <a:ext cx="6671721" cy="3758927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>
            <a:off x="2735288" y="90872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2" name="직사각형 11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16653" y="404664"/>
            <a:ext cx="550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김성규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가장 공을 들여 만든 페이지 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970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60848"/>
            <a:ext cx="6569366" cy="368238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>
            <a:off x="2735288" y="1556792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2" name="직사각형 11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563888" y="419932"/>
            <a:ext cx="550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데이터베이스로 사진을 불러오는 형식이 아니라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모든 사진이 존재하는 중에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하이드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앤 쇼를 이용하여 마치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사진이 변하는 것처럼 구성하였습니다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989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556792"/>
            <a:ext cx="6624414" cy="3735516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>
            <a:off x="2735288" y="1124744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2" name="직사각형 11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TextBox 11"/>
          <p:cNvSpPr txBox="1"/>
          <p:nvPr/>
        </p:nvSpPr>
        <p:spPr>
          <a:xfrm>
            <a:off x="5364088" y="369531"/>
            <a:ext cx="3636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페이지 새로 고침으로 새로이 선정된 랜덤 아이템을 가져옵니다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26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 flipV="1">
            <a:off x="2313920" y="2139885"/>
            <a:ext cx="6830080" cy="52479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04526" y="2321029"/>
            <a:ext cx="6438598" cy="378565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u="sng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앞으로의 포부가 있다면 자유롭게 </a:t>
            </a:r>
            <a:r>
              <a:rPr lang="ko-KR" altLang="en-US" sz="1600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서술</a:t>
            </a:r>
            <a:endParaRPr lang="en-US" altLang="ko-KR" sz="1600" u="sng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en-US" altLang="ko-KR" sz="1600" b="1" u="sng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en-US" altLang="ko-KR" sz="16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'</a:t>
            </a:r>
            <a:r>
              <a:rPr lang="ko-KR" altLang="en-US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무엇 하나 특별히 잘하는 게 없는 </a:t>
            </a:r>
            <a:r>
              <a:rPr lang="ko-KR" altLang="en-US" sz="1600" b="1" u="sng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만능 </a:t>
            </a:r>
            <a:r>
              <a:rPr lang="ko-KR" altLang="en-US" sz="1600" b="1" u="sng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어시스턴스</a:t>
            </a:r>
            <a:r>
              <a:rPr lang="en-US" altLang="ko-KR" sz="16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'</a:t>
            </a:r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어린 시절부터 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‘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경험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’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하는 것을 좋아했습니다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뭐든지 관심이 있으면 열심히 하려고 노력했고 그로 인해 글짓기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시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한국화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부조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영어연극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높이뛰기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800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m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달리기 등 여러 대회에 참가했고 한국화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부조에서는 좋은 결과를 얻어내기도 하였습니다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다방면에 관심이 있다 보니 다양한 친구들을 사귈 수 있었고 많은 친구들을 이어주는 역할을 하기도 했습니다</a:t>
            </a:r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</a:p>
          <a:p>
            <a:pPr fontAlgn="base"/>
            <a:r>
              <a:rPr lang="en-US" altLang="ko-KR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	</a:t>
            </a:r>
            <a:endParaRPr lang="en-US" altLang="ko-KR" sz="16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이런 경험을 살려 프로그래머가 된다면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여러 언어를 다룰 수 있는 능력을 차츰 갖춰서 여러 프로젝트들의 </a:t>
            </a:r>
            <a:r>
              <a:rPr lang="ko-KR" altLang="en-US" sz="16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콜라보레이션을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주도할 수 있는 프로그램언어 </a:t>
            </a:r>
            <a:r>
              <a:rPr lang="ko-KR" altLang="en-US" sz="16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커뮤니케이터가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되어 새로운 가능성을 발견하고 </a:t>
            </a:r>
            <a:r>
              <a:rPr lang="ko-KR" altLang="en-US" sz="16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성취를 이룰 </a:t>
            </a:r>
            <a:r>
              <a: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수 있는 교각과 같은 존재가 되고 싶습니다</a:t>
            </a:r>
            <a:r>
              <a:rPr lang="en-US" altLang="ko-KR" sz="16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  <a:endParaRPr lang="ko-KR" altLang="en-US" sz="16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6" name="직사각형 5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9" name="직사각형 8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직사각형 9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직사각형 10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195736" y="511097"/>
            <a:ext cx="2753880" cy="1538883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임수용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林水龍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)</a:t>
            </a:r>
          </a:p>
          <a:p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     Lim </a:t>
            </a:r>
            <a:r>
              <a:rPr lang="en-US" altLang="ko-KR" sz="1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Soo-yong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  <a:p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800" b="1" dirty="0">
              <a:solidFill>
                <a:schemeClr val="tx1">
                  <a:lumMod val="65000"/>
                  <a:lumOff val="3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ghostready@naver.com</a:t>
            </a:r>
          </a:p>
          <a:p>
            <a:endParaRPr lang="en-US" altLang="ko-KR" sz="3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01023216370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pic>
        <p:nvPicPr>
          <p:cNvPr id="17" name="_x350632320" descr="EMB00001d1c1ac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4328" y="304804"/>
            <a:ext cx="1224136" cy="16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0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615" y="2060848"/>
            <a:ext cx="6696822" cy="3763689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>
            <a:off x="2735288" y="126876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2" name="직사각형 11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TextBox 11"/>
          <p:cNvSpPr txBox="1"/>
          <p:nvPr/>
        </p:nvSpPr>
        <p:spPr>
          <a:xfrm>
            <a:off x="3419872" y="387171"/>
            <a:ext cx="550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HTML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화면구현 중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DIV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구성과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CSS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적용에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중점을 두어 개발하였습니다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934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 flipH="1">
            <a:off x="2277480" y="126876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7231" y="248672"/>
            <a:ext cx="6438598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 fontAlgn="base"/>
            <a:r>
              <a:rPr lang="en-US" altLang="ko-KR" sz="2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JAVAFX– </a:t>
            </a:r>
            <a:r>
              <a:rPr lang="ko-KR" altLang="en-US" sz="2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안경제조회사 </a:t>
            </a:r>
            <a:r>
              <a:rPr lang="en-US" altLang="ko-KR" sz="2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DB</a:t>
            </a:r>
            <a:endParaRPr lang="ko-KR" altLang="en-US" sz="24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77480" y="883828"/>
            <a:ext cx="6438598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 fontAlgn="base"/>
            <a:r>
              <a:rPr lang="ko-KR" altLang="en-US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임수용</a:t>
            </a:r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김성규</a:t>
            </a:r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</a:t>
            </a:r>
            <a:r>
              <a:rPr lang="ko-KR" altLang="en-US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박정은</a:t>
            </a:r>
            <a:endParaRPr lang="ko-KR" altLang="en-US" sz="14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77480" y="1634316"/>
            <a:ext cx="6438598" cy="98488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개발의의</a:t>
            </a:r>
            <a:endParaRPr lang="en-US" altLang="ko-KR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en-US" altLang="ko-KR" sz="12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JAVAFX</a:t>
            </a:r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를 이용하여 기업 내에서 데이터베이스를 간편하게 이용할 수 있는</a:t>
            </a:r>
            <a:endParaRPr lang="en-US" altLang="ko-KR" sz="14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어플리케이션을 제작한다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endParaRPr lang="ko-KR" altLang="en-US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77480" y="2830868"/>
            <a:ext cx="6438598" cy="120032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개발도구</a:t>
            </a:r>
            <a:endParaRPr lang="en-US" altLang="ko-KR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en-US" altLang="ko-KR" sz="12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en-US" altLang="ko-KR" sz="1400" b="1" dirty="0" smtClean="0">
                <a:solidFill>
                  <a:schemeClr val="accent2">
                    <a:lumMod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en-US" altLang="ko-KR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Oracle</a:t>
            </a:r>
          </a:p>
          <a:p>
            <a:pPr fontAlgn="base"/>
            <a:endParaRPr lang="en-US" altLang="ko-KR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400" b="1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이클립스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en-US" altLang="ko-KR" sz="1400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starUML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en-US" altLang="ko-KR" sz="1400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exERD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en-US" altLang="ko-KR" sz="1400" b="1" u="sng" dirty="0" err="1" smtClean="0">
                <a:solidFill>
                  <a:schemeClr val="accent2">
                    <a:lumMod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JavaFX</a:t>
            </a:r>
            <a:r>
              <a:rPr lang="en-US" altLang="ko-KR" sz="1400" b="1" u="sng" dirty="0" smtClean="0">
                <a:solidFill>
                  <a:schemeClr val="accent2">
                    <a:lumMod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Scene Builder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en-US" altLang="ko-KR" sz="1400" b="1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Dbeaver</a:t>
            </a:r>
            <a:r>
              <a:rPr lang="en-US" altLang="ko-KR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SQL developer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5" name="직사각형 14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직사각형 17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직사각형 18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802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38710"/>
            <a:ext cx="4586354" cy="656800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 flipH="1">
            <a:off x="1835696" y="980728"/>
            <a:ext cx="20882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2" name="직사각형 11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직사각형 17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TextBox 11"/>
          <p:cNvSpPr txBox="1"/>
          <p:nvPr/>
        </p:nvSpPr>
        <p:spPr>
          <a:xfrm>
            <a:off x="1979712" y="231206"/>
            <a:ext cx="550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주제 선정 이유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fontAlgn="base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기본 구성 요약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306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40" y="127397"/>
            <a:ext cx="4311590" cy="32558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540" y="3501008"/>
            <a:ext cx="4303091" cy="322365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4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5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6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7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8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-918864" y="461205"/>
            <a:ext cx="550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안경제조회사의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 시스템을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구성하였습니다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1907704" y="1484784"/>
            <a:ext cx="268255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63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93" y="1628800"/>
            <a:ext cx="6399838" cy="480895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124744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259811" y="387171"/>
            <a:ext cx="550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기본 차례 구성입니다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약간의 유머를 더하여 지루함을 달랬습니다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53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34" y="1556792"/>
            <a:ext cx="6691065" cy="501069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26876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185084" y="248672"/>
            <a:ext cx="550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유스케이스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다이어그램입니다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가장 중요한 제품과 생산주문에 중점이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더해져 있는 것이 보입니다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70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84784"/>
            <a:ext cx="6706766" cy="502625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26876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75856" y="237419"/>
            <a:ext cx="5509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ERDiagram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배움 시기에 맞게 간단하게 구성되어 있습니다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정규화 과정을 거치지 못한 것이 아쉽습니다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38710"/>
            <a:ext cx="3216590" cy="24042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931" y="145995"/>
            <a:ext cx="3202019" cy="23969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005" y="3491694"/>
            <a:ext cx="3202020" cy="24078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42" y="3491694"/>
            <a:ext cx="3210520" cy="2407890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3" name="직사각형 12">
              <a:hlinkClick r:id="rId6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7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8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9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10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95736" y="2694159"/>
            <a:ext cx="550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기본적인 화면구성 레이아웃입니다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간단한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CRUD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가 가능합니다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247688"/>
            <a:ext cx="6395320" cy="4794671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0" name="직사각형 9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직사각형 10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83768" y="26064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제품 재고와 매출액을 코드로 구성하여 연계되도록 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약간은 번거롭게 구성한 것이 아쉽습니다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2735288" y="1052736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55" y="1268760"/>
            <a:ext cx="5563621" cy="416480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298" y="5589240"/>
            <a:ext cx="1502701" cy="1127026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 flipH="1">
            <a:off x="2735288" y="1052736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3" name="직사각형 12">
              <a:hlinkClick r:id="rId4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5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6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7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8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267744" y="142199"/>
            <a:ext cx="6507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데이터요청처리 이해도가 낮은 시기여서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짜임새 있게 구성하지 못한 점이 가장 아쉽습니다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8577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2296912" y="2060848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96912" y="2200215"/>
            <a:ext cx="6438598" cy="418576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 fontAlgn="base" latinLnBrk="0"/>
            <a:r>
              <a:rPr lang="ko-KR" altLang="en-US" sz="14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유스케이스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명세서작성</a:t>
            </a:r>
          </a:p>
          <a:p>
            <a:pPr algn="r" fontAlgn="base" latinLnBrk="0"/>
            <a:r>
              <a:rPr lang="en-US" altLang="ko-KR" sz="14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StarUML</a:t>
            </a:r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endParaRPr lang="ko-KR" altLang="en-US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r" fontAlgn="base" latinLnBrk="0"/>
            <a:r>
              <a:rPr lang="en-US" altLang="ko-KR" sz="14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HTML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기본</a:t>
            </a:r>
          </a:p>
          <a:p>
            <a:pPr algn="r" fontAlgn="base" latinLnBrk="0"/>
            <a:r>
              <a:rPr lang="en-US" altLang="ko-KR" sz="14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JSP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기본</a:t>
            </a:r>
          </a:p>
          <a:p>
            <a:pPr algn="r" fontAlgn="base" latinLnBrk="0"/>
            <a:r>
              <a:rPr lang="ko-KR" altLang="en-US" sz="14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자바스크립트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기본</a:t>
            </a:r>
          </a:p>
          <a:p>
            <a:pPr algn="r" fontAlgn="base" latinLnBrk="0"/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HTML 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화면구현</a:t>
            </a:r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(</a:t>
            </a:r>
            <a:r>
              <a:rPr lang="ko-KR" altLang="en-US" sz="14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팀프로젝트</a:t>
            </a:r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) +</a:t>
            </a:r>
            <a:r>
              <a:rPr lang="ko-KR" altLang="en-US" sz="14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제이쿼리</a:t>
            </a:r>
            <a:endParaRPr lang="ko-KR" altLang="en-US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r" fontAlgn="base" latinLnBrk="0"/>
            <a:r>
              <a:rPr lang="ko-KR" altLang="en-US" sz="14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데이터베이스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기본</a:t>
            </a:r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SQL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문</a:t>
            </a:r>
          </a:p>
          <a:p>
            <a:pPr algn="r" fontAlgn="base" latinLnBrk="0"/>
            <a:r>
              <a:rPr lang="en-US" altLang="ko-KR" sz="14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기본</a:t>
            </a:r>
          </a:p>
          <a:p>
            <a:pPr algn="r" fontAlgn="base" latinLnBrk="0"/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JAVA-DB 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연계</a:t>
            </a:r>
          </a:p>
          <a:p>
            <a:pPr algn="r" fontAlgn="base" latinLnBrk="0"/>
            <a:r>
              <a:rPr lang="en-US" altLang="ko-KR" sz="14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JAVAFX</a:t>
            </a:r>
            <a:endParaRPr lang="ko-KR" altLang="en-US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r" fontAlgn="base" latinLnBrk="0"/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JAVAFX 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애플리케이션</a:t>
            </a:r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(</a:t>
            </a:r>
            <a:r>
              <a:rPr lang="ko-KR" altLang="en-US" sz="14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팀프로젝트</a:t>
            </a:r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)</a:t>
            </a:r>
            <a:endParaRPr lang="ko-KR" altLang="en-US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r" fontAlgn="base" latinLnBrk="0"/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HTML-JSP 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데이터전송</a:t>
            </a:r>
          </a:p>
          <a:p>
            <a:pPr algn="r" fontAlgn="base" latinLnBrk="0"/>
            <a:r>
              <a:rPr lang="en-US" altLang="ko-KR" sz="1400" b="1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Mybatis</a:t>
            </a:r>
            <a:r>
              <a:rPr lang="en-US" altLang="ko-KR" sz="14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연계</a:t>
            </a:r>
          </a:p>
          <a:p>
            <a:pPr algn="r" fontAlgn="base" latinLnBrk="0"/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MVC 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게시판</a:t>
            </a:r>
          </a:p>
          <a:p>
            <a:pPr algn="r" fontAlgn="base" latinLnBrk="0"/>
            <a:r>
              <a:rPr lang="en-US" altLang="ko-KR" sz="1400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Spring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en-US" altLang="ko-KR" sz="14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Mybatis</a:t>
            </a:r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게시판</a:t>
            </a:r>
          </a:p>
          <a:p>
            <a:pPr algn="r" fontAlgn="base" latinLnBrk="0"/>
            <a:r>
              <a:rPr lang="ko-KR" altLang="en-US" sz="1400" b="1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파이썬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기본</a:t>
            </a:r>
          </a:p>
          <a:p>
            <a:pPr algn="r" fontAlgn="base" latinLnBrk="0"/>
            <a:r>
              <a:rPr lang="ko-KR" altLang="en-US" sz="14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파이썬</a:t>
            </a:r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-DB 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연계</a:t>
            </a:r>
          </a:p>
          <a:p>
            <a:pPr algn="r" fontAlgn="base" latinLnBrk="0"/>
            <a:r>
              <a:rPr lang="ko-KR" altLang="en-US" sz="14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파이썬</a:t>
            </a:r>
            <a:r>
              <a:rPr lang="en-US" altLang="ko-KR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-</a:t>
            </a:r>
            <a:r>
              <a:rPr lang="en-US" altLang="ko-KR" sz="1400" b="1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DJango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연결</a:t>
            </a:r>
          </a:p>
          <a:p>
            <a:pPr algn="r" fontAlgn="base" latinLnBrk="0"/>
            <a:r>
              <a:rPr lang="ko-KR" altLang="en-US" sz="1400" b="1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아두이노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r>
              <a:rPr lang="ko-KR" altLang="en-US" sz="1400" dirty="0" err="1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우노보드</a:t>
            </a:r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기본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91880" y="606170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 latinLnBrk="0"/>
            <a:r>
              <a:rPr lang="en-US" altLang="ko-KR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Learning </a:t>
            </a:r>
            <a:r>
              <a:rPr lang="en-US" altLang="ko-KR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Note</a:t>
            </a:r>
            <a:endParaRPr lang="en-US" altLang="ko-KR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algn="ctr" fontAlgn="base" latinLnBrk="0"/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학습노트</a:t>
            </a:r>
            <a:endParaRPr lang="ko-KR" altLang="en-US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89867" y="1630278"/>
            <a:ext cx="453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학습리스트</a:t>
            </a:r>
            <a:endParaRPr lang="ko-KR" altLang="en-US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endParaRPr lang="ko-KR" altLang="en-US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7" name="직사각형 16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직사각형 17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9" name="직사각형 18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0" name="직사각형 19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직사각형 20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8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896" y="982505"/>
            <a:ext cx="3250024" cy="24365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982505"/>
            <a:ext cx="3257418" cy="24402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99" y="3724720"/>
            <a:ext cx="3253721" cy="24328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2" y="3724720"/>
            <a:ext cx="3246326" cy="2440291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>
            <a:off x="2735288" y="90872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8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9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직사각형 17">
              <a:hlinkClick r:id="rId10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644842" y="391615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간단하게 사용방법을 알려주는 모습입니다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05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4" y="887016"/>
            <a:ext cx="3390936" cy="25519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464" y="894748"/>
            <a:ext cx="3402536" cy="254416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244" y="3820663"/>
            <a:ext cx="3406402" cy="25519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37" y="3851458"/>
            <a:ext cx="3402536" cy="2555769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>
            <a:off x="2735288" y="764704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" name="그룹 12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8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9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직사각형 17">
              <a:hlinkClick r:id="rId10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483768" y="260648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사용방법 설명이 이어지는 중입니다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16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98" y="875285"/>
            <a:ext cx="3370587" cy="25279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462" y="3695845"/>
            <a:ext cx="3366757" cy="2520280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 flipH="1">
            <a:off x="2735288" y="692696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8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483768" y="260648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시현 마무리와 네트워킹을 간단하게 정리하였습니다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 flipH="1">
            <a:off x="2735288" y="126876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51" y="1552006"/>
            <a:ext cx="4119204" cy="23138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651" y="4149079"/>
            <a:ext cx="4119204" cy="2304486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4" name="직사각형 13">
              <a:hlinkClick r:id="rId4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5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6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7" name="직사각형 16">
              <a:hlinkClick r:id="rId7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8" name="직사각형 17">
              <a:hlinkClick r:id="rId8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2483768" y="260648"/>
            <a:ext cx="62646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Spring </a:t>
            </a:r>
            <a:r>
              <a:rPr lang="en-US" altLang="ko-KR" sz="14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Mybatis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MVC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모델 </a:t>
            </a:r>
            <a:r>
              <a:rPr lang="en-US" altLang="ko-KR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웹 프로그래밍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그룹웨어</a:t>
            </a:r>
            <a:r>
              <a:rPr lang="en-US" altLang="ko-KR" b="1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(Groupware)</a:t>
            </a:r>
            <a:endParaRPr lang="en-US" altLang="ko-KR" b="1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r"/>
            <a:r>
              <a:rPr lang="ko-KR" altLang="en-US" b="1" u="sng" dirty="0" err="1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이메일</a:t>
            </a:r>
            <a:r>
              <a:rPr lang="ko-KR" altLang="en-US" b="1" u="sng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파트 </a:t>
            </a:r>
            <a:r>
              <a:rPr lang="ko-KR" altLang="en-US" b="1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담당</a:t>
            </a:r>
            <a:endParaRPr lang="en-US" altLang="ko-KR" b="1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280060"/>
            <a:ext cx="4591070" cy="25799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436" y="4087166"/>
            <a:ext cx="4602562" cy="2562725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4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5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6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7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8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 flipH="1">
            <a:off x="2735288" y="90872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35288" y="35763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소개와 프로젝트 일정입니다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78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518" y="1844824"/>
            <a:ext cx="6602876" cy="3690329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71800" y="1124744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655168" y="47667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개발환경과 도구들을 정리하였습니다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27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261332"/>
            <a:ext cx="6761956" cy="377549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340768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627784" y="370486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유스케이스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다이어그램입니다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앞서 보다 확실히 구성도가 복잡해졌습니다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453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060848"/>
            <a:ext cx="6109232" cy="3429744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052736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807296" y="525671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데이터베이스 관계도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ERDiagram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42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60848"/>
            <a:ext cx="6362322" cy="358328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196752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807296" y="404664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클래스 구성도 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 각자가 맡은 분야는 한가지씩 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8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802532"/>
            <a:ext cx="6621731" cy="368794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268760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879304" y="632543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그룹웨어 로그인시 </a:t>
            </a:r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메인화면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23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66205" y="-1185206"/>
            <a:ext cx="13695106" cy="589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2276988" y="917984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76988" y="1021537"/>
            <a:ext cx="6438598" cy="181588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 fontAlgn="base" latinLnBrk="0"/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날짜</a:t>
            </a:r>
          </a:p>
          <a:p>
            <a:pPr fontAlgn="base"/>
            <a:r>
              <a:rPr lang="ko-KR" altLang="en-US" sz="1400" b="1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과제명</a:t>
            </a:r>
            <a:endParaRPr lang="en-US" altLang="ko-KR" sz="1400" b="1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ko-KR" altLang="en-US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학습목표</a:t>
            </a:r>
            <a:endParaRPr lang="en-US" altLang="ko-KR" sz="14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ko-KR" altLang="en-US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어려운 </a:t>
            </a:r>
            <a:r>
              <a:rPr lang="ko-KR" altLang="en-US" sz="1400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점</a:t>
            </a:r>
            <a:endParaRPr lang="en-US" altLang="ko-KR" sz="1400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endParaRPr lang="ko-KR" altLang="en-US" sz="1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pPr fontAlgn="base"/>
            <a:r>
              <a:rPr lang="ko-KR" altLang="en-US" sz="1400" dirty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해결방안 및 기타사항 기록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76988" y="548424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작성구조</a:t>
            </a:r>
            <a:endParaRPr lang="ko-KR" altLang="en-US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278843" y="3532218"/>
            <a:ext cx="6438598" cy="2367366"/>
            <a:chOff x="2247102" y="3118190"/>
            <a:chExt cx="6438598" cy="2367366"/>
          </a:xfrm>
        </p:grpSpPr>
        <p:cxnSp>
          <p:nvCxnSpPr>
            <p:cNvPr id="13" name="직선 연결선 12"/>
            <p:cNvCxnSpPr/>
            <p:nvPr/>
          </p:nvCxnSpPr>
          <p:spPr>
            <a:xfrm flipH="1">
              <a:off x="2276988" y="3517658"/>
              <a:ext cx="640871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276988" y="3118190"/>
              <a:ext cx="45365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/>
              <a:r>
                <a:rPr lang="ko-KR" altLang="en-US" sz="16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과제구분기록</a:t>
              </a:r>
              <a:endParaRPr lang="ko-KR" altLang="en-US" sz="16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47102" y="3546564"/>
              <a:ext cx="6438598" cy="193899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pPr algn="r" fontAlgn="base" latinLnBrk="0"/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1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월 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25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일</a:t>
              </a:r>
            </a:p>
            <a:p>
              <a:pPr fontAlgn="base"/>
              <a:r>
                <a:rPr lang="ko-KR" altLang="en-US" sz="1200" b="1" dirty="0" err="1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유스케이스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명세서 작성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en-US" altLang="ko-KR" sz="1200" b="1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StarUML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</a:t>
              </a:r>
              <a:r>
                <a:rPr lang="ko-KR" altLang="en-US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활용 및 </a:t>
              </a:r>
              <a:r>
                <a:rPr lang="en-US" altLang="ko-KR" sz="1200" b="1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Activity Diagram </a:t>
              </a:r>
              <a:r>
                <a:rPr lang="ko-KR" altLang="en-US" sz="1200" b="1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작성</a:t>
              </a:r>
              <a:endParaRPr lang="en-US" altLang="ko-KR" sz="12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고객이 요구하는 바를 이해하고 명세서로 작성한다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 err="1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유스케이스</a:t>
              </a:r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 다이어그램 등을 활용하여 프로그램의 기본구조를 계획한다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각종 다이어그램의 관계를 나타내는 선의 의미를 구분하여 익히기가 어려웠다</a:t>
              </a:r>
              <a:r>
                <a:rPr lang="en-US" altLang="ko-KR" sz="1200" dirty="0" smtClean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</a:p>
            <a:p>
              <a:pPr fontAlgn="base"/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  <a:p>
              <a:pPr fontAlgn="base"/>
              <a:r>
                <a:rPr lang="ko-KR" altLang="en-US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자주 사용한다면 금방 극복할 수 있을 것 같다</a:t>
              </a:r>
              <a:r>
                <a:rPr lang="en-US" altLang="ko-KR" sz="1200" dirty="0">
                  <a:latin typeface="08서울한강체 M" panose="02020603020101020101" pitchFamily="18" charset="-127"/>
                  <a:ea typeface="08서울한강체 M" panose="02020603020101020101" pitchFamily="18" charset="-127"/>
                </a:rPr>
                <a:t>.</a:t>
              </a:r>
              <a:endParaRPr lang="ko-KR" altLang="en-US" sz="1200" dirty="0">
                <a:latin typeface="08서울한강체 M" panose="02020603020101020101" pitchFamily="18" charset="-127"/>
                <a:ea typeface="08서울한강체 M" panose="02020603020101020101" pitchFamily="18" charset="-127"/>
              </a:endParaRPr>
            </a:p>
          </p:txBody>
        </p:sp>
      </p:grpSp>
      <p:sp>
        <p:nvSpPr>
          <p:cNvPr id="8" name="직사각형 7">
            <a:hlinkClick r:id="" action="ppaction://customshow?id=0&amp;return=true"/>
          </p:cNvPr>
          <p:cNvSpPr/>
          <p:nvPr/>
        </p:nvSpPr>
        <p:spPr>
          <a:xfrm>
            <a:off x="2308729" y="4149080"/>
            <a:ext cx="2983351" cy="43204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20" name="직사각형 19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1" name="직사각형 20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직사각형 21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3" name="직사각형 22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4" name="직사각형 23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0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060848"/>
            <a:ext cx="6091409" cy="3424981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405609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807296" y="700404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이메일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기능 중 최신메일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지난 시간을 초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분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일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월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연으로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알려주는 알고리즘입니다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228184" y="4188495"/>
            <a:ext cx="144016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61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12" y="2132856"/>
            <a:ext cx="6119387" cy="3434506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420675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735288" y="476672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없는 아이디로 메일 발송 시 데이터베이스에 저장하지 않고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리스트에 담아 알려주는 알고리즘입니다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44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604" y="2276872"/>
            <a:ext cx="5864633" cy="3280965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H="1">
            <a:off x="2735288" y="1420675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3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4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5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6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7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735288" y="525671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데이터가 마치 두 개인 것처럼 속성을 구성하고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PK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연계하여 검색하게 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7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678" y="1340768"/>
            <a:ext cx="4420298" cy="248641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678" y="4108709"/>
            <a:ext cx="4420298" cy="246984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4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5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6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7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8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 flipH="1">
            <a:off x="2735288" y="1098184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32584" y="186290"/>
            <a:ext cx="626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기초적인 반응 형 웹을 구성하였습니다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r"/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PC, Tablet, Phone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사이즈에 따라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 및 폰트사이즈가 달라집니다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76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0" y="1238886"/>
            <a:ext cx="4672695" cy="26206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1" y="4040725"/>
            <a:ext cx="4672695" cy="2626559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4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5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6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7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8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 flipH="1">
            <a:off x="2735288" y="1098184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29455" y="453615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사용자에게 설명해주는 레이아웃 구성도입니다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3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14" y="1556792"/>
            <a:ext cx="4232039" cy="23705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514" y="4288632"/>
            <a:ext cx="4221433" cy="2375882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1" name="직사각형 10">
              <a:hlinkClick r:id="rId4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직사각형 11">
              <a:hlinkClick r:id="rId5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6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7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8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 flipH="1">
            <a:off x="2735288" y="1191495"/>
            <a:ext cx="64087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35288" y="362516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프로젝트가 끝나면 언제나 개선하고 싶은 사항이 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r"/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넘쳐나는 것 같습니다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782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0" y="-27384"/>
            <a:ext cx="1835696" cy="33218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직사각형 38">
            <a:hlinkClick r:id="rId2" action="ppaction://hlinksldjump"/>
          </p:cNvPr>
          <p:cNvSpPr/>
          <p:nvPr/>
        </p:nvSpPr>
        <p:spPr>
          <a:xfrm>
            <a:off x="0" y="304804"/>
            <a:ext cx="1835696" cy="1468012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이력 및 자기소개</a:t>
            </a:r>
            <a:endParaRPr lang="ko-KR" altLang="en-US" dirty="0"/>
          </a:p>
        </p:txBody>
      </p:sp>
      <p:sp>
        <p:nvSpPr>
          <p:cNvPr id="40" name="직사각형 39">
            <a:hlinkClick r:id="rId2" action="ppaction://hlinksldjump"/>
          </p:cNvPr>
          <p:cNvSpPr/>
          <p:nvPr/>
        </p:nvSpPr>
        <p:spPr>
          <a:xfrm>
            <a:off x="0" y="1772816"/>
            <a:ext cx="1835696" cy="93610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학습노트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0" y="2708920"/>
            <a:ext cx="1835696" cy="9361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42" name="직사각형 41"/>
          <p:cNvSpPr/>
          <p:nvPr/>
        </p:nvSpPr>
        <p:spPr>
          <a:xfrm>
            <a:off x="0" y="3645024"/>
            <a:ext cx="1835696" cy="1296144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43" name="직사각형 42"/>
          <p:cNvSpPr/>
          <p:nvPr/>
        </p:nvSpPr>
        <p:spPr>
          <a:xfrm>
            <a:off x="0" y="4941168"/>
            <a:ext cx="1835696" cy="19168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프로젝트</a:t>
            </a:r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 flipH="1">
            <a:off x="2735288" y="1038810"/>
            <a:ext cx="6408712" cy="0"/>
          </a:xfrm>
          <a:prstGeom prst="line">
            <a:avLst/>
          </a:prstGeom>
          <a:ln w="317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596336" y="304804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맺음글</a:t>
            </a:r>
            <a:endParaRPr lang="ko-KR" altLang="en-US" sz="2400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0" y="0"/>
            <a:ext cx="1835696" cy="6858000"/>
            <a:chOff x="0" y="0"/>
            <a:chExt cx="1835696" cy="6858000"/>
          </a:xfrm>
        </p:grpSpPr>
        <p:sp>
          <p:nvSpPr>
            <p:cNvPr id="12" name="직사각형 11">
              <a:hlinkClick r:id="rId2" action="ppaction://hlinksldjump"/>
            </p:cNvPr>
            <p:cNvSpPr/>
            <p:nvPr/>
          </p:nvSpPr>
          <p:spPr>
            <a:xfrm>
              <a:off x="0" y="0"/>
              <a:ext cx="1835696" cy="142067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Introduce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3" name="직사각형 12">
              <a:hlinkClick r:id="rId3" action="ppaction://hlinksldjump"/>
            </p:cNvPr>
            <p:cNvSpPr/>
            <p:nvPr/>
          </p:nvSpPr>
          <p:spPr>
            <a:xfrm>
              <a:off x="0" y="1420675"/>
              <a:ext cx="1835696" cy="2080333"/>
            </a:xfrm>
            <a:prstGeom prst="rect">
              <a:avLst/>
            </a:prstGeom>
            <a:solidFill>
              <a:srgbClr val="2E2B1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Learning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NOTE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4" name="직사각형 13">
              <a:hlinkClick r:id="rId4" action="ppaction://hlinksldjump"/>
            </p:cNvPr>
            <p:cNvSpPr/>
            <p:nvPr/>
          </p:nvSpPr>
          <p:spPr>
            <a:xfrm>
              <a:off x="0" y="3501008"/>
              <a:ext cx="1835696" cy="648072"/>
            </a:xfrm>
            <a:prstGeom prst="rect">
              <a:avLst/>
            </a:prstGeom>
            <a:solidFill>
              <a:srgbClr val="3D38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HTML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5" name="직사각형 14">
              <a:hlinkClick r:id="rId5" action="ppaction://hlinksldjump"/>
            </p:cNvPr>
            <p:cNvSpPr/>
            <p:nvPr/>
          </p:nvSpPr>
          <p:spPr>
            <a:xfrm>
              <a:off x="0" y="4129594"/>
              <a:ext cx="1835696" cy="955589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JavaFX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6" name="직사각형 15">
              <a:hlinkClick r:id="rId6" action="ppaction://hlinksldjump"/>
            </p:cNvPr>
            <p:cNvSpPr/>
            <p:nvPr/>
          </p:nvSpPr>
          <p:spPr>
            <a:xfrm>
              <a:off x="0" y="5085183"/>
              <a:ext cx="1835696" cy="177281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Project</a:t>
              </a: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Spring</a:t>
              </a:r>
            </a:p>
            <a:p>
              <a:pPr algn="ctr"/>
              <a:r>
                <a:rPr lang="en-US" altLang="ko-KR" sz="1200" dirty="0" err="1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Mybatis</a:t>
              </a:r>
              <a:endParaRPr lang="en-US" altLang="ko-KR" sz="12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algn="ctr"/>
              <a:r>
                <a:rPr lang="en-US" altLang="ko-KR" sz="1200" dirty="0" smtClean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MVC</a:t>
              </a:r>
              <a:endParaRPr lang="ko-KR" altLang="en-US" sz="1200" dirty="0">
                <a:latin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4067944" y="2001273"/>
            <a:ext cx="4536504" cy="4247317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부족한 포트폴리오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를 봐주셔서 </a:t>
            </a:r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감사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합니다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</a:p>
          <a:p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부족한 점을 보충하기 위해 현재 </a:t>
            </a:r>
            <a:r>
              <a:rPr lang="ko-KR" altLang="en-US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개인 프로젝트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도 진행 중 입니다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</a:p>
          <a:p>
            <a:endParaRPr lang="en-US" altLang="ko-KR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Spring </a:t>
            </a:r>
            <a:r>
              <a:rPr lang="en-US" altLang="ko-KR" u="sng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Mybatis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를 이용한 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MVC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모델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2 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방식의 병원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(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처방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)-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약국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(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재고관리 및 결제처리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)-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제약회사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(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신약등록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)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연계의 </a:t>
            </a:r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약국솔루션 프로그래밍 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중입니다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</a:p>
          <a:p>
            <a:endParaRPr lang="en-US" altLang="ko-KR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또한 지속적으로 </a:t>
            </a:r>
            <a:r>
              <a:rPr lang="ko-KR" altLang="en-US" b="1" u="sng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동영상강의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를 들으며 부족한 점을 보충하고 있고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, 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매우 간단하게라도 </a:t>
            </a:r>
            <a:r>
              <a:rPr lang="ko-KR" altLang="en-US" b="1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블로그</a:t>
            </a:r>
            <a:r>
              <a:rPr lang="ko-KR" altLang="en-US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에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기재 중입니다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 </a:t>
            </a:r>
          </a:p>
          <a:p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아래는 저의 </a:t>
            </a:r>
            <a:r>
              <a:rPr lang="ko-KR" altLang="en-US" b="1" dirty="0" err="1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블로그</a:t>
            </a:r>
            <a:r>
              <a:rPr lang="ko-KR" altLang="en-US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주소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입니다</a:t>
            </a:r>
            <a:r>
              <a:rPr lang="en-US" altLang="ko-KR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endParaRPr lang="en-US" altLang="ko-KR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ko-KR" altLang="en-US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 </a:t>
            </a:r>
            <a:endParaRPr lang="en-US" altLang="ko-KR" dirty="0" smtClean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  <a:p>
            <a:r>
              <a:rPr lang="en-US" altLang="ko-KR" dirty="0">
                <a:solidFill>
                  <a:schemeClr val="accent2">
                    <a:lumMod val="50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https://blog.naver.com/ghostready</a:t>
            </a:r>
            <a:endParaRPr lang="ko-KR" altLang="en-US" dirty="0">
              <a:solidFill>
                <a:schemeClr val="accent2">
                  <a:lumMod val="50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23928" y="201792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23928" y="313167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23928" y="446347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6" name="직사각형 5">
            <a:hlinkClick r:id="rId7"/>
          </p:cNvPr>
          <p:cNvSpPr/>
          <p:nvPr/>
        </p:nvSpPr>
        <p:spPr>
          <a:xfrm>
            <a:off x="4139952" y="5877272"/>
            <a:ext cx="367240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52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556792"/>
            <a:ext cx="9144000" cy="50405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2060848"/>
            <a:ext cx="9144000" cy="1080120"/>
          </a:xfrm>
          <a:prstGeom prst="rect">
            <a:avLst/>
          </a:prstGeom>
          <a:solidFill>
            <a:srgbClr val="5151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63036" y="1630934"/>
            <a:ext cx="17446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solidFill>
                  <a:schemeClr val="bg1">
                    <a:lumMod val="7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2018.08.08</a:t>
            </a:r>
            <a:endParaRPr lang="ko-KR" altLang="en-US" sz="1600" b="1" dirty="0">
              <a:solidFill>
                <a:schemeClr val="bg1">
                  <a:lumMod val="7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20" y="2204864"/>
            <a:ext cx="9124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 smtClean="0">
                <a:solidFill>
                  <a:schemeClr val="bg1">
                    <a:lumMod val="7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감사합니다</a:t>
            </a:r>
            <a:r>
              <a:rPr lang="en-US" altLang="ko-KR" sz="4000" b="1" dirty="0" smtClean="0">
                <a:solidFill>
                  <a:schemeClr val="bg1">
                    <a:lumMod val="75000"/>
                  </a:schemeClr>
                </a:solidFill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.</a:t>
            </a:r>
            <a:endParaRPr lang="ko-KR" altLang="en-US" sz="4000" b="1" dirty="0">
              <a:solidFill>
                <a:schemeClr val="bg1">
                  <a:lumMod val="75000"/>
                </a:schemeClr>
              </a:solidFill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93504" y="5949280"/>
            <a:ext cx="2952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latin typeface="08서울한강체 M" panose="02020603020101020101" pitchFamily="18" charset="-127"/>
                <a:ea typeface="08서울한강체 M" panose="02020603020101020101" pitchFamily="18" charset="-127"/>
              </a:rPr>
              <a:t>임수용</a:t>
            </a:r>
            <a:endParaRPr lang="ko-KR" altLang="en-US" sz="1400" b="1" dirty="0">
              <a:latin typeface="08서울한강체 M" panose="02020603020101020101" pitchFamily="18" charset="-127"/>
              <a:ea typeface="08서울한강체 M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64488" y="0"/>
            <a:ext cx="17951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3626</Words>
  <Application>Microsoft Office PowerPoint</Application>
  <PresentationFormat>화면 슬라이드 쇼(4:3)</PresentationFormat>
  <Paragraphs>1257</Paragraphs>
  <Slides>97</Slides>
  <Notes>0</Notes>
  <HiddenSlides>37</HiddenSlides>
  <MMClips>0</MMClips>
  <ScaleCrop>false</ScaleCrop>
  <HeadingPairs>
    <vt:vector size="8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  <vt:variant>
        <vt:lpstr>재구성한 쇼</vt:lpstr>
      </vt:variant>
      <vt:variant>
        <vt:i4>37</vt:i4>
      </vt:variant>
    </vt:vector>
  </HeadingPairs>
  <TitlesOfParts>
    <vt:vector size="144" baseType="lpstr">
      <vt:lpstr>Elephant</vt:lpstr>
      <vt:lpstr>나눔바른고딕</vt:lpstr>
      <vt:lpstr>나눔스퀘어라운드 Bold</vt:lpstr>
      <vt:lpstr>나눔스퀘어라운드 ExtraBold</vt:lpstr>
      <vt:lpstr>Verdana</vt:lpstr>
      <vt:lpstr>Arial</vt:lpstr>
      <vt:lpstr>맑은 고딕</vt:lpstr>
      <vt:lpstr>나눔바른펜</vt:lpstr>
      <vt:lpstr>08서울한강체 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유스케이스</vt:lpstr>
      <vt:lpstr>테이블웹</vt:lpstr>
      <vt:lpstr>HTMLJSP</vt:lpstr>
      <vt:lpstr>구구단</vt:lpstr>
      <vt:lpstr>화투패</vt:lpstr>
      <vt:lpstr>테이블오름내림</vt:lpstr>
      <vt:lpstr>치킨사이트</vt:lpstr>
      <vt:lpstr>데이터1</vt:lpstr>
      <vt:lpstr>데이터2</vt:lpstr>
      <vt:lpstr>데이터3</vt:lpstr>
      <vt:lpstr>조건반복</vt:lpstr>
      <vt:lpstr>스캐너</vt:lpstr>
      <vt:lpstr>객체지향</vt:lpstr>
      <vt:lpstr>상속추상</vt:lpstr>
      <vt:lpstr>인터페이스</vt:lpstr>
      <vt:lpstr>중첩예외API</vt:lpstr>
      <vt:lpstr>성적컬렉데이터</vt:lpstr>
      <vt:lpstr>병원</vt:lpstr>
      <vt:lpstr>학생정보</vt:lpstr>
      <vt:lpstr>FX구구단</vt:lpstr>
      <vt:lpstr>DB팀</vt:lpstr>
      <vt:lpstr>JSP데이터</vt:lpstr>
      <vt:lpstr>JSPDB연계</vt:lpstr>
      <vt:lpstr>myjsp</vt:lpstr>
      <vt:lpstr>jsp로그인</vt:lpstr>
      <vt:lpstr>mymvc</vt:lpstr>
      <vt:lpstr>ctx계산기</vt:lpstr>
      <vt:lpstr>ctxbmimvc</vt:lpstr>
      <vt:lpstr>valid</vt:lpstr>
      <vt:lpstr>spring게시판</vt:lpstr>
      <vt:lpstr>spring사이트</vt:lpstr>
      <vt:lpstr>파이썬crud</vt:lpstr>
      <vt:lpstr>파이썬데이터</vt:lpstr>
      <vt:lpstr>파이썬어플</vt:lpstr>
      <vt:lpstr>파이썬django</vt:lpstr>
      <vt:lpstr>그룹웨어</vt:lpstr>
      <vt:lpstr>아두이노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ict-11</cp:lastModifiedBy>
  <cp:revision>73</cp:revision>
  <dcterms:created xsi:type="dcterms:W3CDTF">2014-05-02T15:06:20Z</dcterms:created>
  <dcterms:modified xsi:type="dcterms:W3CDTF">2018-08-09T00:50:31Z</dcterms:modified>
</cp:coreProperties>
</file>